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78" r:id="rId5"/>
    <p:sldId id="279" r:id="rId6"/>
    <p:sldId id="277" r:id="rId7"/>
    <p:sldId id="258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81" r:id="rId21"/>
    <p:sldId id="272" r:id="rId22"/>
    <p:sldId id="273" r:id="rId23"/>
    <p:sldId id="274" r:id="rId24"/>
    <p:sldId id="276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01" autoAdjust="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0C1BF-AA05-424C-A421-B5FB3DDEC242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2DC6-7F5B-4C47-81DC-23B626FC8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E304-6D24-43ED-B38A-F1551A983361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971F-06D1-4E01-8BBF-C09179ADF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e-Waste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dibuang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berfungsi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E-waste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diwaspadai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mengandung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1000 material.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dikategorikan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beracun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berbahaya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e-waste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Timbal</a:t>
            </a:r>
            <a:r>
              <a:rPr lang="en-US" baseline="0" dirty="0" smtClean="0"/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Akibat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ditimbulkan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kerusakan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pencernaan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kemudian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Merkuri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berbahaya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tepatnya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pernapasan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terakhir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PVC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reproduksi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kerusakan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kekebalan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gangguan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hormon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tetapi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hardware-hardware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komposisi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Use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Gunakanlah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maupun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produk-produk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seefesien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mungkin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meminimalisir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Disposal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kembalilah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lama,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membuangnya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buanglah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dipakai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Design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Rancanglah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mengefesiensikan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Manufacturing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pembuatan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produk-produk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buatlah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seminimal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mungkin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Murugesan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kembangkan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sejumlah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VoIP, Cloud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memungkinkan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efisensi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Otomasi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memaksimalkan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konsolidasi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pemanfaatan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mendorong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Pay per 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mendorong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perilaku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manajemen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Multitenancy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efisiensi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manfaat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bisnis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inovasi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mendatang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menghemat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pengurangan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e-waste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 friendly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recycling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carbon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pengubahan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effiency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toxic free</a:t>
            </a:r>
            <a:endParaRPr lang="en-US" i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sekali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perusahaan-perusahaan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terutama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bidang</a:t>
            </a:r>
            <a:r>
              <a:rPr lang="en-US" baseline="0" dirty="0" smtClean="0"/>
              <a:t> IT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perusahaannya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seperti</a:t>
            </a:r>
            <a:r>
              <a:rPr lang="en-US" i="0" baseline="0" dirty="0" smtClean="0"/>
              <a:t> Asus, Apple, HP, IBM, Dell,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Sun Microsystems yang </a:t>
            </a:r>
            <a:r>
              <a:rPr lang="en-US" i="0" baseline="0" dirty="0" err="1" smtClean="0"/>
              <a:t>masuk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dalam</a:t>
            </a:r>
            <a:r>
              <a:rPr lang="en-US" i="0" baseline="0" dirty="0" smtClean="0"/>
              <a:t> 10 Top IT Green Company </a:t>
            </a:r>
            <a:r>
              <a:rPr lang="en-US" i="0" baseline="0" dirty="0" err="1" smtClean="0"/>
              <a:t>versi</a:t>
            </a:r>
            <a:r>
              <a:rPr lang="en-US" i="0" baseline="0" dirty="0" smtClean="0"/>
              <a:t> Newsletter, </a:t>
            </a:r>
            <a:r>
              <a:rPr lang="en-US" i="0" baseline="0" dirty="0" err="1" smtClean="0"/>
              <a:t>ComputerWorld</a:t>
            </a:r>
            <a:r>
              <a:rPr lang="en-US" i="0" baseline="0" dirty="0" smtClean="0"/>
              <a:t>,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Greenpeace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melakukan</a:t>
            </a:r>
            <a:r>
              <a:rPr lang="en-US" baseline="0" dirty="0" smtClean="0"/>
              <a:t>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dapat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disebutkan</a:t>
            </a:r>
            <a:r>
              <a:rPr lang="en-US" i="0" baseline="0" dirty="0" smtClean="0"/>
              <a:t> Google. Google </a:t>
            </a:r>
            <a:r>
              <a:rPr lang="en-US" i="0" baseline="0" dirty="0" err="1" smtClean="0"/>
              <a:t>merubah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kinerja</a:t>
            </a:r>
            <a:r>
              <a:rPr lang="en-US" i="0" baseline="0" dirty="0" smtClean="0"/>
              <a:t> Google’s Servers </a:t>
            </a:r>
            <a:r>
              <a:rPr lang="en-US" i="0" baseline="0" dirty="0" err="1" smtClean="0"/>
              <a:t>pada</a:t>
            </a:r>
            <a:r>
              <a:rPr lang="en-US" i="0" baseline="0" dirty="0" smtClean="0"/>
              <a:t> data center Google </a:t>
            </a:r>
            <a:r>
              <a:rPr lang="en-US" i="0" baseline="0" dirty="0" err="1" smtClean="0"/>
              <a:t>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menggunakan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pasokan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listrik</a:t>
            </a:r>
            <a:r>
              <a:rPr lang="en-US" i="0" baseline="0" dirty="0" smtClean="0"/>
              <a:t> yang </a:t>
            </a:r>
            <a:r>
              <a:rPr lang="en-US" i="0" baseline="0" dirty="0" err="1" smtClean="0"/>
              <a:t>melebihi</a:t>
            </a:r>
            <a:r>
              <a:rPr lang="en-US" i="0" baseline="0" dirty="0" smtClean="0"/>
              <a:t> standard yang </a:t>
            </a:r>
            <a:r>
              <a:rPr lang="en-US" i="0" baseline="0" dirty="0" err="1" smtClean="0"/>
              <a:t>ditentukan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usahanya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i="1" dirty="0" smtClean="0"/>
              <a:t>Green Computing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Warming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atmosfer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daratan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Global Warming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disebabkan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ingkatnya efek rumah kaca,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enebangan hutan secara sembarangan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erubahan iklim,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risis energi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lain-lain.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mewujudkan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memulainya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lain.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sederhana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saja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vendor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terbaik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contoh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usaha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lakukan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thankyou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hal-hal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terlihat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dampaknya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perlahan-lahan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enaikan air laut,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unahnya beberapa spesies,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agal panen secara besar-besaran,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id-I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lain - lain.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semakin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meningkatnya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mulailah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membuat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gebrakan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penghijauan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disebut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Computing.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Tripathi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Praveen (2012, p174-177)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jurnal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berjudul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as a Mandatory Revolution For Proper End - of - Life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menyimpulkan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mempertahankan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beracun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konservasi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terbuang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manifestasi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berawal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peluncuran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 Environmental Protection Agency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1992.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menjabat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volunteer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berhasil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meminimalisir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sekaligus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memaksimalkan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keefisienan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Computing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muncul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booming-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khususnya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merujuk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bagaimana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mengefisiensikan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terutama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komputer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Landasan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pergerakannya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keberlangsungan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tanggung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pengaruh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lingkungan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Star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menerapkan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elektronik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televisi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pengatur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kulkas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AC,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keberhasilan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 Computing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Mode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menjadikan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perangkat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berada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siaga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tertentu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ketika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terdeteksinya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err="1" smtClean="0"/>
              <a:t>Selain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merupakan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perwujudan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memerangi</a:t>
            </a:r>
            <a:r>
              <a:rPr lang="en-US" i="0" baseline="0" dirty="0" smtClean="0"/>
              <a:t> global warming </a:t>
            </a:r>
            <a:r>
              <a:rPr lang="en-US" i="0" baseline="0" dirty="0" err="1" smtClean="0"/>
              <a:t>dari</a:t>
            </a:r>
            <a:r>
              <a:rPr lang="en-US" i="0" baseline="0" dirty="0" smtClean="0"/>
              <a:t> IT, </a:t>
            </a:r>
            <a:r>
              <a:rPr lang="en-US" i="1" baseline="0" dirty="0" smtClean="0"/>
              <a:t>green computing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juga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memiliki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banyak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keuntungan</a:t>
            </a:r>
            <a:endParaRPr lang="en-US" i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Tetapi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i="1" dirty="0" smtClean="0"/>
              <a:t>green computing</a:t>
            </a:r>
            <a:r>
              <a:rPr lang="en-US" i="0" dirty="0" smtClean="0"/>
              <a:t> </a:t>
            </a:r>
            <a:r>
              <a:rPr lang="en-US" i="0" dirty="0" err="1" smtClean="0"/>
              <a:t>luput</a:t>
            </a:r>
            <a:r>
              <a:rPr lang="en-US" i="0" dirty="0" smtClean="0"/>
              <a:t> </a:t>
            </a:r>
            <a:r>
              <a:rPr lang="en-US" i="0" dirty="0" err="1" smtClean="0"/>
              <a:t>dari</a:t>
            </a:r>
            <a:r>
              <a:rPr lang="en-US" i="0" dirty="0" smtClean="0"/>
              <a:t> </a:t>
            </a:r>
            <a:r>
              <a:rPr lang="en-US" i="0" dirty="0" err="1" smtClean="0"/>
              <a:t>kekurangan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9720-C6F0-4E1D-B95B-AACFFA84394E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91DD-CDEC-4A20-88D2-46F800721F01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5145-2E54-4467-A7C2-4C50F9E1B080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56F3-1DD6-437F-B13F-7E93A5043CD1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F7EB-6CF7-49F9-BE40-B2CF169EE051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4B8D-A1B0-4EBF-AE3A-75F0F4CB1020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CB7154E-3CEF-4231-8DB7-6D1051B48B5F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102C-E8F6-43D4-952C-BEE224417267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79C1B-20FE-4515-8C4D-581AC5CBED91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BB9C-9CFC-4D73-B89C-1A7AE36CBDA2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5079-0E1A-48C9-8ABC-9768CD43D346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9D82-5872-401E-B9D6-FBAF543DBEEC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1C0631D-DA50-4332-9911-EDDF14C1CE6C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5D1D-D756-47FE-9A62-1BC2787FD83F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276D-32D0-4407-9E6E-5D006D452AA7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3C72-9845-4B65-9F0B-DF56D611E7C9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79EAE3A-7E13-4A6A-8935-127B35292AF7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88C8-B48A-4803-9AFD-B7C2FD3DFA41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843E-8317-47F1-AD67-2FE38ECE064C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4216A-02C6-42F6-95CF-8B958F431704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1B46-61FD-4965-99E7-AF2062B10B35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4D7982-E4C2-4879-9E8A-92E146673F4C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A454998-8A80-4A4F-9E42-AF2323352ABC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629565-405E-4A05-9271-8D47E3F7EC5B}" type="datetime1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209104-65A4-425F-9E4F-8B53CCCF71D5}" type="slidenum">
              <a:rPr lang="en-US" smtClean="0">
                <a:solidFill>
                  <a:srgbClr val="92D050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92D050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6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7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gif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315200" cy="3657600"/>
          </a:xfrm>
        </p:spPr>
        <p:txBody>
          <a:bodyPr>
            <a:noAutofit/>
          </a:bodyPr>
          <a:lstStyle/>
          <a:p>
            <a:pPr marL="401638" algn="l">
              <a:lnSpc>
                <a:spcPct val="110000"/>
              </a:lnSpc>
            </a:pP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Johanes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Kevin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Lumadi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    	1501151501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Deny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Setiawan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			1501152580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Machliza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Devi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Sasmita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 	1501169511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Silvia Line			1501171466</a:t>
            </a:r>
          </a:p>
          <a:p>
            <a:pPr marL="401638" algn="l">
              <a:lnSpc>
                <a:spcPct val="110000"/>
              </a:lnSpc>
            </a:pP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Billie </a:t>
            </a:r>
            <a:r>
              <a:rPr lang="en-US" sz="2200" b="0" cap="none" dirty="0" err="1" smtClean="0">
                <a:solidFill>
                  <a:schemeClr val="accent1">
                    <a:lumMod val="50000"/>
                  </a:schemeClr>
                </a:solidFill>
              </a:rPr>
              <a:t>Enceil</a:t>
            </a:r>
            <a:r>
              <a:rPr lang="en-US" sz="2200" b="0" cap="none" dirty="0" smtClean="0">
                <a:solidFill>
                  <a:schemeClr val="accent1">
                    <a:lumMod val="50000"/>
                  </a:schemeClr>
                </a:solidFill>
              </a:rPr>
              <a:t>			1501171951</a:t>
            </a:r>
          </a:p>
          <a:p>
            <a:pPr algn="l"/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200" b="0" smtClean="0">
                <a:solidFill>
                  <a:schemeClr val="accent1">
                    <a:lumMod val="50000"/>
                  </a:schemeClr>
                </a:solidFill>
              </a:rPr>
              <a:t>06-PFM/01</a:t>
            </a:r>
            <a:endParaRPr lang="en-US" sz="2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04800"/>
            <a:ext cx="6477000" cy="838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Topik-Topik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Lanjutan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Sistem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Informasi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371600"/>
            <a:ext cx="7772400" cy="8382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Green Computing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Sony\Desktop\L 4893 zaa\Go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800600"/>
            <a:ext cx="1528763" cy="1528763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533400"/>
            <a:ext cx="185969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35052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e-Waste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876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limbah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elektronik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dibuang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Pengurangan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penghancuran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elektronik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menjadi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partikel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kecil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bukan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dibakar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e-Waste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mengandung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1000 material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berbahaya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bagi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lingkungan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manusia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adanya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Green Computing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akan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mengurangi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e-Waste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833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2780821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Dampak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Negatif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Komputer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5720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 smtClean="0"/>
              <a:t>Timbal</a:t>
            </a: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r>
              <a:rPr lang="en-US" sz="2400" dirty="0" smtClean="0"/>
              <a:t>	Panel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glass panel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Monitor CRT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 </a:t>
            </a:r>
            <a:r>
              <a:rPr lang="en-US" sz="2400" dirty="0" err="1" smtClean="0"/>
              <a:t>pada</a:t>
            </a:r>
            <a:r>
              <a:rPr lang="en-US" sz="2400" dirty="0" smtClean="0"/>
              <a:t> CPU.</a:t>
            </a:r>
          </a:p>
          <a:p>
            <a:pPr lvl="0">
              <a:lnSpc>
                <a:spcPct val="150000"/>
              </a:lnSpc>
            </a:pPr>
            <a:r>
              <a:rPr lang="en-US" sz="2400" dirty="0" err="1" smtClean="0"/>
              <a:t>Merkuri</a:t>
            </a:r>
            <a:endParaRPr lang="en-US" sz="2400" dirty="0" smtClean="0"/>
          </a:p>
          <a:p>
            <a:pPr lvl="0">
              <a:lnSpc>
                <a:spcPct val="150000"/>
              </a:lnSpc>
              <a:buNone/>
            </a:pPr>
            <a:r>
              <a:rPr lang="en-US" sz="2400" i="1" dirty="0" smtClean="0"/>
              <a:t>	Switches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Board.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PVC</a:t>
            </a:r>
          </a:p>
          <a:p>
            <a:pPr lvl="0">
              <a:lnSpc>
                <a:spcPct val="150000"/>
              </a:lnSpc>
              <a:buNone/>
            </a:pPr>
            <a:r>
              <a:rPr lang="en-US" sz="2400" i="1" dirty="0" smtClean="0"/>
              <a:t>	Plastic casing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circuit board </a:t>
            </a:r>
            <a:r>
              <a:rPr lang="en-US" sz="2400" dirty="0" err="1" smtClean="0"/>
              <a:t>pada</a:t>
            </a:r>
            <a:r>
              <a:rPr lang="en-US" sz="2400" dirty="0" smtClean="0"/>
              <a:t> Monitor CRT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CPU.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Diagonal Corner Rectangle 17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Dampak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Negatif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Komputer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3200400"/>
            <a:ext cx="3124200" cy="3124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100" dirty="0" smtClean="0"/>
              <a:t>	PSU computer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umumnya</a:t>
            </a:r>
            <a:r>
              <a:rPr lang="en-US" sz="2100" dirty="0" smtClean="0"/>
              <a:t> 70% </a:t>
            </a:r>
            <a:r>
              <a:rPr lang="en-US" sz="2100" dirty="0" err="1" smtClean="0"/>
              <a:t>efisien</a:t>
            </a:r>
            <a:r>
              <a:rPr lang="en-US" sz="2100" dirty="0" smtClean="0"/>
              <a:t>.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100" dirty="0" smtClean="0"/>
              <a:t>	</a:t>
            </a:r>
            <a:r>
              <a:rPr lang="en-US" sz="2100" dirty="0" err="1" smtClean="0"/>
              <a:t>Sisa</a:t>
            </a:r>
            <a:r>
              <a:rPr lang="en-US" sz="2100" dirty="0" smtClean="0"/>
              <a:t> </a:t>
            </a:r>
            <a:r>
              <a:rPr lang="en-US" sz="2100" dirty="0" err="1" smtClean="0"/>
              <a:t>energi</a:t>
            </a:r>
            <a:r>
              <a:rPr lang="en-US" sz="2100" dirty="0" smtClean="0"/>
              <a:t> </a:t>
            </a:r>
            <a:r>
              <a:rPr lang="en-US" sz="2100" dirty="0" err="1" smtClean="0"/>
              <a:t>sebanyak</a:t>
            </a:r>
            <a:r>
              <a:rPr lang="en-US" sz="2100" dirty="0" smtClean="0"/>
              <a:t> 30%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dibuang</a:t>
            </a:r>
            <a:r>
              <a:rPr lang="en-US" sz="2100" dirty="0" smtClean="0"/>
              <a:t>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panas</a:t>
            </a:r>
            <a:r>
              <a:rPr lang="en-US" sz="2100" dirty="0" smtClean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7170" name="Picture 2" descr="C:\Users\Sony\Desktop\L 4893 zaa\power-supp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54162"/>
            <a:ext cx="2582366" cy="1722438"/>
          </a:xfrm>
          <a:prstGeom prst="rect">
            <a:avLst/>
          </a:prstGeom>
          <a:noFill/>
        </p:spPr>
      </p:pic>
      <p:pic>
        <p:nvPicPr>
          <p:cNvPr id="7171" name="Picture 3" descr="C:\Users\Sony\Desktop\L 4893 zaa\monitor-c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524000"/>
            <a:ext cx="2171700" cy="162907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410200" y="3213519"/>
            <a:ext cx="3048000" cy="2942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100" dirty="0" err="1" smtClean="0"/>
              <a:t>Selain</a:t>
            </a:r>
            <a:r>
              <a:rPr lang="en-US" sz="2100" dirty="0" smtClean="0"/>
              <a:t> </a:t>
            </a:r>
            <a:r>
              <a:rPr lang="en-US" sz="2100" dirty="0" err="1" smtClean="0"/>
              <a:t>banyak</a:t>
            </a:r>
            <a:r>
              <a:rPr lang="en-US" sz="2100" dirty="0" smtClean="0"/>
              <a:t> </a:t>
            </a:r>
            <a:r>
              <a:rPr lang="en-US" sz="2100" dirty="0" err="1" smtClean="0"/>
              <a:t>sekali</a:t>
            </a:r>
            <a:r>
              <a:rPr lang="en-US" sz="2100" dirty="0" smtClean="0"/>
              <a:t> </a:t>
            </a:r>
            <a:r>
              <a:rPr lang="en-US" sz="2100" dirty="0" err="1" smtClean="0"/>
              <a:t>bahan-bahan</a:t>
            </a:r>
            <a:r>
              <a:rPr lang="en-US" sz="2100" dirty="0" smtClean="0"/>
              <a:t> </a:t>
            </a:r>
            <a:r>
              <a:rPr lang="en-US" sz="2100" dirty="0" err="1" smtClean="0"/>
              <a:t>kimia</a:t>
            </a:r>
            <a:r>
              <a:rPr lang="en-US" sz="2100" dirty="0" smtClean="0"/>
              <a:t> yang </a:t>
            </a:r>
            <a:r>
              <a:rPr lang="en-US" sz="2100" dirty="0" err="1" smtClean="0"/>
              <a:t>terdapat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Monitor CRT, monitor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juga</a:t>
            </a:r>
            <a:r>
              <a:rPr lang="en-US" sz="2100" dirty="0" smtClean="0"/>
              <a:t> </a:t>
            </a:r>
            <a:r>
              <a:rPr lang="en-US" sz="2100" dirty="0" err="1" smtClean="0"/>
              <a:t>sering</a:t>
            </a:r>
            <a:r>
              <a:rPr lang="en-US" sz="2100" dirty="0" smtClean="0"/>
              <a:t> </a:t>
            </a:r>
            <a:r>
              <a:rPr lang="en-US" sz="2100" dirty="0" err="1" smtClean="0"/>
              <a:t>sekali</a:t>
            </a:r>
            <a:r>
              <a:rPr lang="en-US" sz="2100" dirty="0" smtClean="0"/>
              <a:t> </a:t>
            </a:r>
            <a:r>
              <a:rPr lang="en-US" sz="2100" dirty="0" err="1" smtClean="0"/>
              <a:t>menjadi</a:t>
            </a:r>
            <a:r>
              <a:rPr lang="en-US" sz="2100" dirty="0" smtClean="0"/>
              <a:t> </a:t>
            </a:r>
            <a:r>
              <a:rPr lang="en-US" sz="2100" dirty="0" err="1" smtClean="0"/>
              <a:t>pemborosan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0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Solusi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924800" cy="457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/>
              <a:t>Menurut</a:t>
            </a:r>
            <a:r>
              <a:rPr lang="en-US" sz="2400" dirty="0" smtClean="0"/>
              <a:t> San </a:t>
            </a:r>
            <a:r>
              <a:rPr lang="en-US" sz="2400" dirty="0" err="1" smtClean="0"/>
              <a:t>Murugesan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i="1" dirty="0" smtClean="0"/>
              <a:t>Green Computing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4 </a:t>
            </a:r>
            <a:r>
              <a:rPr lang="en-US" sz="2400" dirty="0" err="1" smtClean="0"/>
              <a:t>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Use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Disposal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Design</a:t>
            </a:r>
            <a:endParaRPr lang="en-US" sz="2400" dirty="0" smtClean="0"/>
          </a:p>
          <a:p>
            <a:pPr marL="630238" lvl="0" indent="-346075">
              <a:lnSpc>
                <a:spcPct val="150000"/>
              </a:lnSpc>
            </a:pPr>
            <a:r>
              <a:rPr lang="en-US" sz="2400" i="1" dirty="0" smtClean="0"/>
              <a:t>Green Manufacturing</a:t>
            </a:r>
            <a:endParaRPr lang="en-US" sz="2400" dirty="0" smtClean="0"/>
          </a:p>
          <a:p>
            <a:pPr lvl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nip Diagonal Corner Rectangle 22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Aktivitas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343203"/>
            <a:ext cx="990600" cy="20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00600" y="4461132"/>
            <a:ext cx="4572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/>
              <a:t>Cloud Computing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penyimpanan</a:t>
            </a:r>
            <a:r>
              <a:rPr lang="en-US" dirty="0" smtClean="0"/>
              <a:t> media internet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5181600"/>
            <a:ext cx="3124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VoIP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1355" y="2971800"/>
            <a:ext cx="2095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i="1" dirty="0" smtClean="0"/>
              <a:t>Sustainability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762221" y="3089532"/>
            <a:ext cx="1952779" cy="872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endParaRPr lang="en-US" dirty="0" smtClean="0">
              <a:latin typeface="Arial"/>
              <a:cs typeface="Arial"/>
            </a:endParaRPr>
          </a:p>
          <a:p>
            <a:pPr lvl="0">
              <a:lnSpc>
                <a:spcPct val="150000"/>
              </a:lnSpc>
            </a:pPr>
            <a:r>
              <a:rPr lang="en-US" dirty="0" err="1" smtClean="0"/>
              <a:t>Sertifikat</a:t>
            </a:r>
            <a:r>
              <a:rPr lang="en-US" dirty="0" smtClean="0"/>
              <a:t> 80 plus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2971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Hemat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Matikan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endParaRPr lang="en-US" dirty="0" smtClean="0"/>
          </a:p>
        </p:txBody>
      </p:sp>
      <p:pic>
        <p:nvPicPr>
          <p:cNvPr id="6147" name="Picture 3" descr="C:\Users\Sony\Desktop\L 4893 zaa\iStock_000009579244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676400"/>
            <a:ext cx="1447800" cy="1447800"/>
          </a:xfrm>
          <a:prstGeom prst="rect">
            <a:avLst/>
          </a:prstGeom>
          <a:noFill/>
        </p:spPr>
      </p:pic>
      <p:pic>
        <p:nvPicPr>
          <p:cNvPr id="6148" name="Picture 4" descr="C:\Users\Sony\Desktop\L 4893 zaa\photo_1392699074_tem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4267200"/>
            <a:ext cx="1524000" cy="1524000"/>
          </a:xfrm>
          <a:prstGeom prst="rect">
            <a:avLst/>
          </a:prstGeom>
          <a:noFill/>
        </p:spPr>
      </p:pic>
      <p:pic>
        <p:nvPicPr>
          <p:cNvPr id="6149" name="Picture 5" descr="C:\Users\Sony\Desktop\L 4893 zaa\80_PLUS-bronz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221" y="1641732"/>
            <a:ext cx="1098081" cy="1447800"/>
          </a:xfrm>
          <a:prstGeom prst="rect">
            <a:avLst/>
          </a:prstGeom>
          <a:noFill/>
        </p:spPr>
      </p:pic>
      <p:pic>
        <p:nvPicPr>
          <p:cNvPr id="6150" name="Picture 6" descr="C:\Users\Sony\Desktop\L 4893 zaa\400_F_45985044_4E494agOAaHSmvMzCjsBiohqxJODBwf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4114800"/>
            <a:ext cx="1193800" cy="1193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/>
              <a:t>Cloud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924800" cy="4572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i="1" dirty="0" smtClean="0"/>
              <a:t>Cloud Computing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smtClean="0"/>
              <a:t>Green Computing?</a:t>
            </a:r>
            <a:r>
              <a:rPr lang="en-US" sz="2400" dirty="0" smtClean="0"/>
              <a:t> </a:t>
            </a:r>
          </a:p>
          <a:p>
            <a:pPr marL="0" indent="0"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10" name="Picture 9" descr="C:\Users\Sony\Desktop\L 4893 zaa\110726-mines-fig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287" y="2667000"/>
            <a:ext cx="7991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Diagonal Corner Rectangle 26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Masa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Depan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5906869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i="1" dirty="0"/>
              <a:t>Energy efficient and toxic free technologies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5787241"/>
            <a:ext cx="312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Mengubah 1 komputer menjadi 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05600" y="3468469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i="1" dirty="0"/>
              <a:t>Carbon free computing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29000" y="3316069"/>
            <a:ext cx="2514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Recycling</a:t>
            </a:r>
          </a:p>
        </p:txBody>
      </p:sp>
      <p:pic>
        <p:nvPicPr>
          <p:cNvPr id="6147" name="Picture 3" descr="C:\Users\Sony\Desktop\L 4893 zaa\iStock_000009579244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639669"/>
            <a:ext cx="1752600" cy="1752600"/>
          </a:xfrm>
          <a:prstGeom prst="rect">
            <a:avLst/>
          </a:prstGeom>
          <a:noFill/>
        </p:spPr>
      </p:pic>
      <p:pic>
        <p:nvPicPr>
          <p:cNvPr id="8194" name="Picture 2" descr="C:\Users\Sony\Desktop\L 4893 zaa\Moni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382869"/>
            <a:ext cx="2057400" cy="1543050"/>
          </a:xfrm>
          <a:prstGeom prst="rect">
            <a:avLst/>
          </a:prstGeom>
          <a:noFill/>
        </p:spPr>
      </p:pic>
      <p:pic>
        <p:nvPicPr>
          <p:cNvPr id="8195" name="Picture 3" descr="C:\Users\Sony\Desktop\L 4893 zaa\diagram-600pix-wi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535269"/>
            <a:ext cx="2438400" cy="1357376"/>
          </a:xfrm>
          <a:prstGeom prst="rect">
            <a:avLst/>
          </a:prstGeom>
          <a:noFill/>
        </p:spPr>
      </p:pic>
      <p:pic>
        <p:nvPicPr>
          <p:cNvPr id="8196" name="Picture 4" descr="C:\Users\Sony\Desktop\L 4893 zaa\g_cn400_vt8237_chipset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792069"/>
            <a:ext cx="2330450" cy="1658028"/>
          </a:xfrm>
          <a:prstGeom prst="rect">
            <a:avLst/>
          </a:prstGeom>
          <a:noFill/>
        </p:spPr>
      </p:pic>
      <p:pic>
        <p:nvPicPr>
          <p:cNvPr id="8198" name="Picture 6" descr="C:\Users\Sony\Desktop\L 4893 zaa\nano-sim-sepertinya-tidak-memungkinkan-lagi-untuk-kita-bisa-menggunakan-kartu-sim-yang-a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078069"/>
            <a:ext cx="1524000" cy="135067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505200" y="5602069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i="1" dirty="0"/>
              <a:t>Energy efficiency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62001" y="2976601"/>
            <a:ext cx="190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d-ID" dirty="0"/>
              <a:t>Pengurangan </a:t>
            </a:r>
            <a:r>
              <a:rPr lang="id-ID" i="1" dirty="0"/>
              <a:t>E – Waste </a:t>
            </a:r>
            <a:r>
              <a:rPr lang="id-ID" dirty="0"/>
              <a:t>dan penggunaan </a:t>
            </a:r>
            <a:r>
              <a:rPr lang="id-ID" i="1" dirty="0"/>
              <a:t>eco friendly</a:t>
            </a:r>
            <a:endParaRPr lang="en-US" dirty="0"/>
          </a:p>
        </p:txBody>
      </p:sp>
      <p:pic>
        <p:nvPicPr>
          <p:cNvPr id="26" name="Picture 5" descr="C:\Users\Sony\Desktop\L 4893 zaa\no-ewast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1563469"/>
            <a:ext cx="2216150" cy="149189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2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553200" y="33528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HP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429000" y="3429000"/>
            <a:ext cx="2514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Apple, Inc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1" y="3364468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ASUS</a:t>
            </a:r>
            <a:endParaRPr lang="en-US" dirty="0"/>
          </a:p>
        </p:txBody>
      </p:sp>
      <p:pic>
        <p:nvPicPr>
          <p:cNvPr id="19" name="Picture 2" descr="C:\Users\Sony\Desktop\L 4893 zaa\hp_log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057400"/>
            <a:ext cx="1803679" cy="1139825"/>
          </a:xfrm>
          <a:prstGeom prst="rect">
            <a:avLst/>
          </a:prstGeom>
          <a:noFill/>
        </p:spPr>
      </p:pic>
      <p:pic>
        <p:nvPicPr>
          <p:cNvPr id="20" name="Picture 3" descr="C:\Users\Sony\Desktop\L 4893 zaa\sun_logo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4267200"/>
            <a:ext cx="1985042" cy="885825"/>
          </a:xfrm>
          <a:prstGeom prst="rect">
            <a:avLst/>
          </a:prstGeom>
          <a:noFill/>
        </p:spPr>
      </p:pic>
      <p:pic>
        <p:nvPicPr>
          <p:cNvPr id="21" name="Picture 4" descr="C:\Users\Sony\Desktop\L 4893 zaa\Apple-iMac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676400"/>
            <a:ext cx="2235200" cy="1676400"/>
          </a:xfrm>
          <a:prstGeom prst="rect">
            <a:avLst/>
          </a:prstGeom>
          <a:noFill/>
        </p:spPr>
      </p:pic>
      <p:pic>
        <p:nvPicPr>
          <p:cNvPr id="22" name="Picture 5" descr="C:\Users\Sony\Desktop\L 4893 zaa\asus-ecobook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835667"/>
            <a:ext cx="1787912" cy="1409700"/>
          </a:xfrm>
          <a:prstGeom prst="rect">
            <a:avLst/>
          </a:prstGeom>
          <a:noFill/>
        </p:spPr>
      </p:pic>
      <p:pic>
        <p:nvPicPr>
          <p:cNvPr id="23" name="Picture 6" descr="C:\Users\Sony\Desktop\L 4893 zaa\Dell_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00" y="4191000"/>
            <a:ext cx="1295400" cy="1291514"/>
          </a:xfrm>
          <a:prstGeom prst="rect">
            <a:avLst/>
          </a:prstGeom>
          <a:noFill/>
        </p:spPr>
      </p:pic>
      <p:pic>
        <p:nvPicPr>
          <p:cNvPr id="24" name="Picture 7" descr="C:\Users\Sony\Desktop\L 4893 zaa\ibm-logo.jp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" y="4343400"/>
            <a:ext cx="2057400" cy="962799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629400" y="5446931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Sun Microsystems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505200" y="5638800"/>
            <a:ext cx="2514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smtClean="0"/>
              <a:t>Dell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38201" y="5299332"/>
            <a:ext cx="1904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/>
              <a:t>IBM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L 4893 zaa\goog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828800"/>
            <a:ext cx="2286000" cy="1284973"/>
          </a:xfrm>
          <a:prstGeom prst="rect">
            <a:avLst/>
          </a:prstGeom>
          <a:noFill/>
        </p:spPr>
      </p:pic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495800" cy="3962400"/>
          </a:xfrm>
        </p:spPr>
        <p:txBody>
          <a:bodyPr>
            <a:noAutofit/>
          </a:bodyPr>
          <a:lstStyle/>
          <a:p>
            <a:pPr lvl="0" algn="just" fontAlgn="base">
              <a:lnSpc>
                <a:spcPct val="160000"/>
              </a:lnSpc>
            </a:pPr>
            <a:r>
              <a:rPr lang="en-US" sz="1900" dirty="0" err="1" smtClean="0"/>
              <a:t>Merubah</a:t>
            </a:r>
            <a:r>
              <a:rPr lang="en-US" sz="1900" dirty="0" smtClean="0"/>
              <a:t> </a:t>
            </a:r>
            <a:r>
              <a:rPr lang="en-US" sz="1900" dirty="0" err="1" smtClean="0"/>
              <a:t>kinerja</a:t>
            </a:r>
            <a:r>
              <a:rPr lang="en-US" sz="1900" dirty="0" smtClean="0"/>
              <a:t> Google’s Servers </a:t>
            </a:r>
            <a:r>
              <a:rPr lang="en-US" sz="1900" dirty="0" err="1" smtClean="0"/>
              <a:t>pada</a:t>
            </a:r>
            <a:r>
              <a:rPr lang="en-US" sz="1900" dirty="0" smtClean="0"/>
              <a:t> data center Google.</a:t>
            </a:r>
          </a:p>
          <a:p>
            <a:pPr lvl="0" algn="just" fontAlgn="base">
              <a:lnSpc>
                <a:spcPct val="160000"/>
              </a:lnSpc>
            </a:pPr>
            <a:r>
              <a:rPr lang="en-US" sz="2000" dirty="0" smtClean="0"/>
              <a:t>M</a:t>
            </a:r>
            <a:r>
              <a:rPr lang="id-ID" sz="2000" dirty="0" smtClean="0"/>
              <a:t>enggunakan pasokan listrik yang melebihi </a:t>
            </a:r>
            <a:r>
              <a:rPr lang="en-US" sz="2000" i="1" dirty="0" smtClean="0"/>
              <a:t>Climate Savers Computing Initiative's "Gold" efficiency standards</a:t>
            </a:r>
          </a:p>
          <a:p>
            <a:pPr lvl="0" algn="just" fontAlgn="base">
              <a:lnSpc>
                <a:spcPct val="160000"/>
              </a:lnSpc>
            </a:pP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id-ID" sz="2000" dirty="0" smtClean="0"/>
              <a:t>penghematan tahunan lebih dari 500 kWh per server - atau 25 % over sistem</a:t>
            </a:r>
            <a:endParaRPr lang="en-US" sz="1900" dirty="0" smtClean="0"/>
          </a:p>
        </p:txBody>
      </p:sp>
      <p:pic>
        <p:nvPicPr>
          <p:cNvPr id="3" name="Picture 2" descr="C:\Users\Sony\Desktop\L 4893 zaa\visite-google-datacenter-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5710">
            <a:off x="5158626" y="3312723"/>
            <a:ext cx="3501314" cy="2333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esktop\L 4893 zaa\goog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2286000" cy="1284973"/>
          </a:xfrm>
          <a:prstGeom prst="rect">
            <a:avLst/>
          </a:prstGeom>
          <a:noFill/>
        </p:spPr>
      </p:pic>
      <p:sp>
        <p:nvSpPr>
          <p:cNvPr id="14" name="Snip Diagonal Corner Rectangle 13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09800"/>
            <a:ext cx="8534400" cy="3886200"/>
          </a:xfrm>
        </p:spPr>
        <p:txBody>
          <a:bodyPr>
            <a:noAutofit/>
          </a:bodyPr>
          <a:lstStyle/>
          <a:p>
            <a:pPr lvl="0" fontAlgn="base">
              <a:lnSpc>
                <a:spcPct val="160000"/>
              </a:lnSpc>
            </a:pPr>
            <a:r>
              <a:rPr lang="id-ID" sz="1900" dirty="0" smtClean="0"/>
              <a:t>Bekerja sama dengan </a:t>
            </a:r>
            <a:r>
              <a:rPr lang="en-US" sz="1900" dirty="0" smtClean="0"/>
              <a:t>I</a:t>
            </a:r>
            <a:r>
              <a:rPr lang="id-ID" sz="1900" dirty="0" smtClean="0"/>
              <a:t>ntel untuk membuat </a:t>
            </a:r>
            <a:r>
              <a:rPr lang="id-ID" sz="1900" i="1" dirty="0" smtClean="0"/>
              <a:t>Power Supply </a:t>
            </a:r>
            <a:r>
              <a:rPr lang="id-ID" sz="1900" dirty="0" smtClean="0"/>
              <a:t>menjadi lebih efisien.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Penggunaan kembali barang yang telah terpakai dan mendaur ulang.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Google melakukan </a:t>
            </a:r>
            <a:r>
              <a:rPr lang="id-ID" sz="1900" i="1" dirty="0" smtClean="0"/>
              <a:t>Power Purchase Agreement </a:t>
            </a:r>
            <a:r>
              <a:rPr lang="id-ID" sz="1900" dirty="0" smtClean="0"/>
              <a:t>dengan </a:t>
            </a:r>
            <a:r>
              <a:rPr lang="id-ID" sz="1900" i="1" dirty="0" smtClean="0"/>
              <a:t>NextEra Energy Resources’s</a:t>
            </a:r>
            <a:r>
              <a:rPr lang="id-ID" sz="1900" dirty="0" smtClean="0"/>
              <a:t>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Penghematan listrik pada server Google (pemakaian led panel pada server).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Memperpanjang daur hidup dari perlengkapan Google.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id-ID" sz="1900" dirty="0" smtClean="0"/>
              <a:t>Pembuatan teknologi baru untuk penghematan tenaga listrik.</a:t>
            </a:r>
            <a:endParaRPr lang="en-US" sz="19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Diagonal Corner Rectangle 24"/>
          <p:cNvSpPr/>
          <p:nvPr/>
        </p:nvSpPr>
        <p:spPr>
          <a:xfrm>
            <a:off x="381000" y="457200"/>
            <a:ext cx="66294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Global Warming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93656" y="5715000"/>
            <a:ext cx="1507144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Krisis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114800" y="3352800"/>
            <a:ext cx="3657600" cy="872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Penebangan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en-US" dirty="0" err="1" smtClean="0"/>
              <a:t>Secara</a:t>
            </a:r>
            <a:r>
              <a:rPr lang="en-US" dirty="0" smtClean="0"/>
              <a:t> Liar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38379" y="3200400"/>
            <a:ext cx="3276600" cy="457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Kaca</a:t>
            </a:r>
            <a:endParaRPr lang="en-US" dirty="0" smtClean="0"/>
          </a:p>
        </p:txBody>
      </p:sp>
      <p:pic>
        <p:nvPicPr>
          <p:cNvPr id="1026" name="Picture 2" descr="C:\Users\Sony\Desktop\L 4893 zaa\jackobshaven-iceberg-1073933-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343400"/>
            <a:ext cx="2965450" cy="1996736"/>
          </a:xfrm>
          <a:prstGeom prst="rect">
            <a:avLst/>
          </a:prstGeom>
          <a:noFill/>
        </p:spPr>
      </p:pic>
      <p:pic>
        <p:nvPicPr>
          <p:cNvPr id="1027" name="Picture 3" descr="C:\Users\Sony\Desktop\L 4893 zaa\kri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9708" y="4419600"/>
            <a:ext cx="2169866" cy="2028825"/>
          </a:xfrm>
          <a:prstGeom prst="rect">
            <a:avLst/>
          </a:prstGeom>
          <a:noFill/>
        </p:spPr>
      </p:pic>
      <p:pic>
        <p:nvPicPr>
          <p:cNvPr id="1028" name="Picture 4" descr="C:\Users\Sony\Desktop\L 4893 zaa\44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752600"/>
            <a:ext cx="2362200" cy="1588184"/>
          </a:xfrm>
          <a:prstGeom prst="rect">
            <a:avLst/>
          </a:prstGeom>
          <a:noFill/>
        </p:spPr>
      </p:pic>
      <p:pic>
        <p:nvPicPr>
          <p:cNvPr id="1029" name="Picture 5" descr="C:\Users\Sony\Desktop\L 4893 zaa\EFE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1371600"/>
            <a:ext cx="2140085" cy="16764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038600" y="5029200"/>
            <a:ext cx="266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Iklim</a:t>
            </a:r>
            <a:endParaRPr lang="en-US" dirty="0" smtClean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81000"/>
            <a:ext cx="1524000" cy="17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Bosan</a:t>
            </a:r>
            <a:r>
              <a:rPr lang="en-US" sz="1900" dirty="0" smtClean="0"/>
              <a:t>? </a:t>
            </a:r>
            <a:r>
              <a:rPr lang="en-US" sz="1900" dirty="0" err="1" smtClean="0"/>
              <a:t>Janganlah</a:t>
            </a:r>
            <a:r>
              <a:rPr lang="en-US" sz="1900" dirty="0" smtClean="0"/>
              <a:t> </a:t>
            </a:r>
            <a:r>
              <a:rPr lang="en-US" sz="1900" dirty="0" err="1" smtClean="0"/>
              <a:t>beli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yang </a:t>
            </a:r>
            <a:r>
              <a:rPr lang="en-US" sz="1900" dirty="0" err="1" smtClean="0"/>
              <a:t>baru</a:t>
            </a:r>
            <a:r>
              <a:rPr lang="en-US" sz="1900" dirty="0" smtClean="0"/>
              <a:t>. </a:t>
            </a:r>
            <a:r>
              <a:rPr lang="en-US" sz="1900" dirty="0" err="1" smtClean="0"/>
              <a:t>Cobalah</a:t>
            </a:r>
            <a:r>
              <a:rPr lang="en-US" sz="1900" dirty="0" smtClean="0"/>
              <a:t> </a:t>
            </a:r>
            <a:r>
              <a:rPr lang="en-US" sz="1900" dirty="0" err="1" smtClean="0"/>
              <a:t>gunakan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</a:t>
            </a:r>
            <a:r>
              <a:rPr lang="en-US" sz="1900" dirty="0" err="1" smtClean="0"/>
              <a:t>sewaan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bekas</a:t>
            </a:r>
            <a:r>
              <a:rPr lang="en-US" sz="1900" dirty="0" smtClean="0"/>
              <a:t>,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bahkan</a:t>
            </a:r>
            <a:r>
              <a:rPr lang="en-US" sz="1900" dirty="0" smtClean="0"/>
              <a:t> </a:t>
            </a:r>
            <a:r>
              <a:rPr lang="en-US" sz="1900" dirty="0" err="1" smtClean="0"/>
              <a:t>meng</a:t>
            </a:r>
            <a:r>
              <a:rPr lang="en-US" sz="1900" dirty="0" smtClean="0"/>
              <a:t>-</a:t>
            </a:r>
            <a:r>
              <a:rPr lang="en-US" sz="1900" i="1" dirty="0" smtClean="0"/>
              <a:t>upgrade</a:t>
            </a:r>
            <a:r>
              <a:rPr lang="en-US" sz="1900" dirty="0" smtClean="0"/>
              <a:t> </a:t>
            </a:r>
            <a:r>
              <a:rPr lang="en-US" sz="1900" dirty="0" err="1" smtClean="0"/>
              <a:t>komputer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Jika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 </a:t>
            </a:r>
            <a:r>
              <a:rPr lang="en-US" sz="1900" dirty="0" err="1" smtClean="0"/>
              <a:t>akan</a:t>
            </a:r>
            <a:r>
              <a:rPr lang="en-US" sz="1900" dirty="0" smtClean="0"/>
              <a:t> </a:t>
            </a:r>
            <a:r>
              <a:rPr lang="en-US" sz="1900" dirty="0" err="1" smtClean="0"/>
              <a:t>membuang</a:t>
            </a:r>
            <a:r>
              <a:rPr lang="en-US" sz="1900" dirty="0" smtClean="0"/>
              <a:t> </a:t>
            </a:r>
            <a:r>
              <a:rPr lang="en-US" sz="1900" dirty="0" err="1" smtClean="0"/>
              <a:t>peralatan</a:t>
            </a:r>
            <a:r>
              <a:rPr lang="en-US" sz="1900" dirty="0" smtClean="0"/>
              <a:t> </a:t>
            </a:r>
            <a:r>
              <a:rPr lang="en-US" sz="1900" dirty="0" err="1" smtClean="0"/>
              <a:t>elektronik</a:t>
            </a:r>
            <a:r>
              <a:rPr lang="en-US" sz="1900" dirty="0" smtClean="0"/>
              <a:t>, </a:t>
            </a:r>
            <a:r>
              <a:rPr lang="en-US" sz="1900" dirty="0" err="1" smtClean="0"/>
              <a:t>buanglah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 yang </a:t>
            </a:r>
            <a:r>
              <a:rPr lang="en-US" sz="1900" dirty="0" err="1" smtClean="0"/>
              <a:t>benar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tidak</a:t>
            </a:r>
            <a:r>
              <a:rPr lang="en-US" sz="1900" dirty="0" smtClean="0"/>
              <a:t> </a:t>
            </a:r>
            <a:r>
              <a:rPr lang="en-US" sz="1900" dirty="0" err="1" smtClean="0"/>
              <a:t>sembarangan</a:t>
            </a:r>
            <a:endParaRPr lang="en-US" sz="1900" dirty="0" smtClean="0"/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Saat</a:t>
            </a:r>
            <a:r>
              <a:rPr lang="en-US" sz="1900" dirty="0" smtClean="0"/>
              <a:t> </a:t>
            </a:r>
            <a:r>
              <a:rPr lang="en-US" sz="1900" dirty="0" err="1" smtClean="0"/>
              <a:t>membeli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baru</a:t>
            </a:r>
            <a:r>
              <a:rPr lang="en-US" sz="1900" dirty="0" smtClean="0"/>
              <a:t>, </a:t>
            </a:r>
            <a:r>
              <a:rPr lang="en-US" sz="1900" dirty="0" err="1" smtClean="0"/>
              <a:t>pastikan</a:t>
            </a:r>
            <a:r>
              <a:rPr lang="en-US" sz="1900" dirty="0" smtClean="0"/>
              <a:t> </a:t>
            </a:r>
            <a:r>
              <a:rPr lang="en-US" sz="1900" dirty="0" err="1" smtClean="0"/>
              <a:t>Anda</a:t>
            </a:r>
            <a:r>
              <a:rPr lang="en-US" sz="1900" dirty="0" smtClean="0"/>
              <a:t> </a:t>
            </a:r>
            <a:r>
              <a:rPr lang="en-US" sz="1900" dirty="0" err="1" smtClean="0"/>
              <a:t>sudah</a:t>
            </a:r>
            <a:r>
              <a:rPr lang="en-US" sz="1900" dirty="0" smtClean="0"/>
              <a:t> </a:t>
            </a:r>
            <a:r>
              <a:rPr lang="en-US" sz="1900" dirty="0" err="1" smtClean="0"/>
              <a:t>meneliti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tersebut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perangkat</a:t>
            </a:r>
            <a:r>
              <a:rPr lang="en-US" sz="1900" dirty="0" smtClean="0"/>
              <a:t> </a:t>
            </a:r>
            <a:r>
              <a:rPr lang="en-US" sz="1900" dirty="0" err="1" smtClean="0"/>
              <a:t>tersebut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lulus </a:t>
            </a:r>
            <a:r>
              <a:rPr lang="en-US" sz="1900" dirty="0" err="1" smtClean="0"/>
              <a:t>uji</a:t>
            </a:r>
            <a:r>
              <a:rPr lang="en-US" sz="1900" dirty="0" smtClean="0"/>
              <a:t> </a:t>
            </a:r>
            <a:r>
              <a:rPr lang="en-US" sz="1900" dirty="0" err="1" smtClean="0"/>
              <a:t>hemat</a:t>
            </a:r>
            <a:r>
              <a:rPr lang="en-US" sz="1900" dirty="0" smtClean="0"/>
              <a:t> </a:t>
            </a:r>
            <a:r>
              <a:rPr lang="en-US" sz="1900" dirty="0" err="1" smtClean="0"/>
              <a:t>energi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lingkungan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r>
              <a:rPr lang="en-US" sz="1900" dirty="0" err="1" smtClean="0"/>
              <a:t>Gunakanlah</a:t>
            </a:r>
            <a:r>
              <a:rPr lang="en-US" sz="1900" dirty="0" smtClean="0"/>
              <a:t> </a:t>
            </a:r>
            <a:r>
              <a:rPr lang="en-US" sz="1900" dirty="0" err="1" smtClean="0"/>
              <a:t>ukuran</a:t>
            </a:r>
            <a:r>
              <a:rPr lang="en-US" sz="1900" dirty="0" smtClean="0"/>
              <a:t> </a:t>
            </a:r>
            <a:r>
              <a:rPr lang="en-US" sz="1900" dirty="0" err="1" smtClean="0"/>
              <a:t>layar</a:t>
            </a:r>
            <a:r>
              <a:rPr lang="en-US" sz="1900" dirty="0" smtClean="0"/>
              <a:t> monitor yang </a:t>
            </a:r>
            <a:r>
              <a:rPr lang="en-US" sz="1900" dirty="0" err="1" smtClean="0"/>
              <a:t>secukupnya</a:t>
            </a:r>
            <a:r>
              <a:rPr lang="en-US" sz="1900" dirty="0" smtClean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sesuai</a:t>
            </a:r>
            <a:r>
              <a:rPr lang="en-US" sz="1900" dirty="0" smtClean="0"/>
              <a:t> </a:t>
            </a:r>
            <a:r>
              <a:rPr lang="en-US" sz="1900" dirty="0" err="1" smtClean="0"/>
              <a:t>kebutuhan</a:t>
            </a:r>
            <a:r>
              <a:rPr lang="en-US" sz="1900" dirty="0" smtClean="0"/>
              <a:t>.</a:t>
            </a:r>
          </a:p>
          <a:p>
            <a:pPr fontAlgn="base">
              <a:lnSpc>
                <a:spcPct val="160000"/>
              </a:lnSpc>
            </a:pPr>
            <a:r>
              <a:rPr lang="en-US" sz="1900" dirty="0" err="1" smtClean="0"/>
              <a:t>Pilihlah</a:t>
            </a:r>
            <a:r>
              <a:rPr lang="en-US" sz="1900" dirty="0" smtClean="0"/>
              <a:t> Monitor LCD </a:t>
            </a:r>
            <a:r>
              <a:rPr lang="en-US" sz="1900" dirty="0" err="1" smtClean="0"/>
              <a:t>dibandingkan</a:t>
            </a:r>
            <a:r>
              <a:rPr lang="en-US" sz="1900" dirty="0" smtClean="0"/>
              <a:t> Monitor CRT, </a:t>
            </a:r>
            <a:r>
              <a:rPr lang="en-US" sz="1900" dirty="0" err="1" smtClean="0"/>
              <a:t>karena</a:t>
            </a:r>
            <a:r>
              <a:rPr lang="en-US" sz="1900" dirty="0" smtClean="0"/>
              <a:t> LCD </a:t>
            </a:r>
            <a:r>
              <a:rPr lang="en-US" sz="1900" dirty="0" err="1" smtClean="0"/>
              <a:t>lebih</a:t>
            </a:r>
            <a:r>
              <a:rPr lang="en-US" sz="1900" dirty="0" smtClean="0"/>
              <a:t> </a:t>
            </a:r>
            <a:r>
              <a:rPr lang="en-US" sz="1900" dirty="0" err="1" smtClean="0"/>
              <a:t>hemat</a:t>
            </a:r>
            <a:r>
              <a:rPr lang="en-US" sz="1900" dirty="0" smtClean="0"/>
              <a:t> </a:t>
            </a:r>
            <a:r>
              <a:rPr lang="en-US" sz="1900" dirty="0" err="1" smtClean="0"/>
              <a:t>energi</a:t>
            </a:r>
            <a:r>
              <a:rPr lang="en-US" sz="1900" dirty="0" smtClean="0"/>
              <a:t>.</a:t>
            </a:r>
          </a:p>
          <a:p>
            <a:pPr lvl="0" fontAlgn="base">
              <a:lnSpc>
                <a:spcPct val="160000"/>
              </a:lnSpc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6" name="Diamond 15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Pilihlah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mematikan</a:t>
            </a:r>
            <a:r>
              <a:rPr lang="en-US" sz="2000" dirty="0" smtClean="0"/>
              <a:t> </a:t>
            </a:r>
            <a:r>
              <a:rPr lang="en-US" sz="2000" dirty="0" err="1" smtClean="0"/>
              <a:t>layar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i="1" dirty="0" smtClean="0"/>
              <a:t>Screen Saver</a:t>
            </a:r>
            <a:endParaRPr lang="en-US" sz="2000" dirty="0" smtClean="0"/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lupa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pencetakan</a:t>
            </a:r>
            <a:r>
              <a:rPr lang="en-US" sz="2000" dirty="0" smtClean="0"/>
              <a:t> email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. Dan </a:t>
            </a:r>
            <a:r>
              <a:rPr lang="en-US" sz="2000" dirty="0" err="1" smtClean="0"/>
              <a:t>cetaklah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bolak-balik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menghemat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e-mail </a:t>
            </a:r>
            <a:r>
              <a:rPr lang="en-US" sz="2000" dirty="0" err="1" smtClean="0"/>
              <a:t>dibandingkan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fax.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dirty="0" err="1" smtClean="0"/>
              <a:t>kertas</a:t>
            </a:r>
            <a:r>
              <a:rPr lang="en-US" sz="2000" dirty="0" smtClean="0"/>
              <a:t> </a:t>
            </a:r>
            <a:r>
              <a:rPr lang="en-US" sz="2000" dirty="0" err="1" smtClean="0"/>
              <a:t>daur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mencetak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, </a:t>
            </a:r>
            <a:r>
              <a:rPr lang="en-US" sz="2000" dirty="0" err="1" smtClean="0"/>
              <a:t>cobalah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memperkecil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font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Pilihlah</a:t>
            </a:r>
            <a:r>
              <a:rPr lang="en-US" sz="2000" dirty="0" smtClean="0"/>
              <a:t> printer Inkjet </a:t>
            </a:r>
            <a:r>
              <a:rPr lang="en-US" sz="2000" dirty="0" err="1" smtClean="0"/>
              <a:t>daripada</a:t>
            </a:r>
            <a:r>
              <a:rPr lang="en-US" sz="2000" dirty="0" smtClean="0"/>
              <a:t> Laser Jet.</a:t>
            </a:r>
          </a:p>
          <a:p>
            <a:pPr lvl="0" fontAlgn="base">
              <a:lnSpc>
                <a:spcPct val="150000"/>
              </a:lnSpc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3" name="Diamond 12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Yuk </a:t>
            </a:r>
            <a:r>
              <a:rPr lang="en-US" sz="2800" b="1" dirty="0" err="1" smtClean="0"/>
              <a:t>Mulai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572000"/>
          </a:xfrm>
        </p:spPr>
        <p:txBody>
          <a:bodyPr>
            <a:noAutofit/>
          </a:bodyPr>
          <a:lstStyle/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i="1" dirty="0" smtClean="0"/>
              <a:t>Power Saving</a:t>
            </a:r>
          </a:p>
          <a:p>
            <a:pPr fontAlgn="base">
              <a:lnSpc>
                <a:spcPct val="150000"/>
              </a:lnSpc>
            </a:pPr>
            <a:r>
              <a:rPr lang="en-US" sz="2000" dirty="0" err="1" smtClean="0"/>
              <a:t>Gunakanlah</a:t>
            </a:r>
            <a:r>
              <a:rPr lang="en-US" sz="2000" dirty="0" smtClean="0"/>
              <a:t> </a:t>
            </a:r>
            <a:r>
              <a:rPr lang="en-US" sz="2000" i="1" dirty="0" smtClean="0"/>
              <a:t>Sleep Mode</a:t>
            </a:r>
            <a:endParaRPr lang="en-US" sz="2000" dirty="0" smtClean="0"/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i="1" dirty="0" smtClean="0"/>
              <a:t>Backlight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laptop </a:t>
            </a:r>
            <a:r>
              <a:rPr lang="en-US" sz="2000" dirty="0" err="1" smtClean="0"/>
              <a:t>Anda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Lepas</a:t>
            </a:r>
            <a:r>
              <a:rPr lang="en-US" sz="2000" dirty="0" smtClean="0"/>
              <a:t> USB, MMC, SD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menggunakannya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membutuhkannya</a:t>
            </a:r>
            <a:r>
              <a:rPr lang="en-US" sz="2000" dirty="0" smtClean="0"/>
              <a:t>, </a:t>
            </a:r>
            <a:r>
              <a:rPr lang="en-US" sz="2000" dirty="0" err="1" smtClean="0"/>
              <a:t>matikan</a:t>
            </a:r>
            <a:r>
              <a:rPr lang="en-US" sz="2000" dirty="0" smtClean="0"/>
              <a:t> computer/</a:t>
            </a:r>
            <a:r>
              <a:rPr lang="en-US" sz="2000" dirty="0" err="1" smtClean="0"/>
              <a:t>alat-alat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malam</a:t>
            </a:r>
            <a:r>
              <a:rPr lang="en-US" sz="2000" dirty="0" smtClean="0"/>
              <a:t> 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minggu</a:t>
            </a:r>
            <a:r>
              <a:rPr lang="en-US" sz="2000" dirty="0" smtClean="0"/>
              <a:t>. </a:t>
            </a:r>
            <a:r>
              <a:rPr lang="en-US" sz="2000" dirty="0" err="1" smtClean="0"/>
              <a:t>Gunakanlah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 err="1" smtClean="0"/>
              <a:t>Cobalah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mengganti</a:t>
            </a:r>
            <a:r>
              <a:rPr lang="en-US" sz="2000" dirty="0" smtClean="0"/>
              <a:t> CV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Blog.</a:t>
            </a:r>
          </a:p>
          <a:p>
            <a:pPr lvl="0" fontAlgn="base">
              <a:lnSpc>
                <a:spcPct val="150000"/>
              </a:lnSpc>
              <a:buNone/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855663" cy="870778"/>
          </a:xfrm>
          <a:prstGeom prst="rect">
            <a:avLst/>
          </a:prstGeom>
          <a:noFill/>
        </p:spPr>
      </p:pic>
      <p:sp>
        <p:nvSpPr>
          <p:cNvPr id="13" name="Diamond 12"/>
          <p:cNvSpPr/>
          <p:nvPr/>
        </p:nvSpPr>
        <p:spPr>
          <a:xfrm>
            <a:off x="381000" y="685800"/>
            <a:ext cx="304800" cy="381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979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Daftar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Pustaka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5720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err="1" smtClean="0"/>
              <a:t>Tripathi</a:t>
            </a:r>
            <a:r>
              <a:rPr lang="en-US" sz="2000" dirty="0" smtClean="0"/>
              <a:t>, Praveen (2012). "Green Computing as a Mandatory Revolution For Proper End - of - Life". Journal of Information and Operations Management. 3(1), 174-177</a:t>
            </a:r>
          </a:p>
          <a:p>
            <a:pPr fontAlgn="base"/>
            <a:r>
              <a:rPr lang="id-ID" sz="2000" dirty="0" smtClean="0"/>
              <a:t>http://nurlunawati94.blogspot.com/2012/09/green-computing.html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http://romisatriawahono.net/2008/12/22/green-computing-untuk-orang-lugu/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http://www.computeruser.com/articles/the-future-of-green-computing.html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http://yusi89.wordpress.com/2011/07/02/green-computing-tindakan-untuk-mewujudkan-masa-depan-bersinambungan/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http://en.wikipedia.org/wiki/Green_computing</a:t>
            </a:r>
            <a:endParaRPr lang="en-US" sz="2000" dirty="0" smtClean="0"/>
          </a:p>
          <a:p>
            <a:pPr fontAlgn="base"/>
            <a:r>
              <a:rPr lang="id-ID" sz="2000" dirty="0" smtClean="0"/>
              <a:t>http://greenbiz.com/blog/2011/07/27/4-reasons-why-cloud-computing-also-green-solution</a:t>
            </a:r>
            <a:endParaRPr lang="en-US" sz="2000" dirty="0" smtClean="0"/>
          </a:p>
          <a:p>
            <a:pPr lvl="0" fontAlgn="base">
              <a:lnSpc>
                <a:spcPct val="150000"/>
              </a:lnSpc>
              <a:buNone/>
            </a:pPr>
            <a:endParaRPr lang="en-US" sz="19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143000"/>
            <a:ext cx="49203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Sony\Desktop\L 4893 zaa\save-de-world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3352800"/>
            <a:ext cx="5400675" cy="3057525"/>
          </a:xfrm>
          <a:prstGeom prst="rect">
            <a:avLst/>
          </a:prstGeom>
          <a:noFill/>
        </p:spPr>
      </p:pic>
      <p:pic>
        <p:nvPicPr>
          <p:cNvPr id="9220" name="Picture 4" descr="C:\Users\Sony\Desktop\L 4893 zaa\greenheroes-2k39g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037" y="517525"/>
            <a:ext cx="2112163" cy="2149475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7589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Don’t forget to..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>
            <a:off x="76200" y="76200"/>
            <a:ext cx="1219200" cy="1447800"/>
          </a:xfrm>
          <a:prstGeom prst="halfFrame">
            <a:avLst>
              <a:gd name="adj1" fmla="val 34626"/>
              <a:gd name="adj2" fmla="val 333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0800000">
            <a:off x="7772400" y="5181599"/>
            <a:ext cx="1219200" cy="1447800"/>
          </a:xfrm>
          <a:prstGeom prst="halfFrame">
            <a:avLst>
              <a:gd name="adj1" fmla="val 34626"/>
              <a:gd name="adj2" fmla="val 3333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52398" y="1524000"/>
            <a:ext cx="76201" cy="5105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95400" y="304800"/>
            <a:ext cx="76200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6553200"/>
            <a:ext cx="7543800" cy="7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flipH="1">
            <a:off x="8839200" y="304800"/>
            <a:ext cx="76200" cy="4876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Diagonal Corner Rectangle 21"/>
          <p:cNvSpPr/>
          <p:nvPr/>
        </p:nvSpPr>
        <p:spPr>
          <a:xfrm>
            <a:off x="381000" y="457200"/>
            <a:ext cx="65532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Global Warming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72200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34200" y="4343400"/>
            <a:ext cx="1467068" cy="457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657600" y="4343400"/>
            <a:ext cx="2209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/>
              <a:t>Punahnya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4419600"/>
            <a:ext cx="2743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dirty="0" err="1" smtClean="0"/>
              <a:t>Kenaikan</a:t>
            </a:r>
            <a:r>
              <a:rPr lang="en-US" dirty="0" smtClean="0"/>
              <a:t> Air </a:t>
            </a:r>
            <a:r>
              <a:rPr lang="en-US" dirty="0" err="1" smtClean="0"/>
              <a:t>Laut</a:t>
            </a: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81000"/>
            <a:ext cx="1524000" cy="177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Sony\Desktop\L 4893 zaa\gagal panen dampak global warm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286000"/>
            <a:ext cx="2590800" cy="1943100"/>
          </a:xfrm>
          <a:prstGeom prst="rect">
            <a:avLst/>
          </a:prstGeom>
          <a:noFill/>
        </p:spPr>
      </p:pic>
      <p:pic>
        <p:nvPicPr>
          <p:cNvPr id="2051" name="Picture 3" descr="C:\Users\Sony\Desktop\L 4893 zaa\ilustrasi-dampak-global-warming-_120202122959-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86000"/>
            <a:ext cx="2743200" cy="1981200"/>
          </a:xfrm>
          <a:prstGeom prst="rect">
            <a:avLst/>
          </a:prstGeom>
          <a:noFill/>
        </p:spPr>
      </p:pic>
      <p:pic>
        <p:nvPicPr>
          <p:cNvPr id="3" name="Picture 4" descr="C:\Users\Sony\Desktop\L 4893 zaa\lond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286000"/>
            <a:ext cx="2486179" cy="198894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Global Warming</a:t>
            </a:r>
            <a:endParaRPr lang="en-US" sz="4000" b="1" i="1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2813" y="5715000"/>
            <a:ext cx="5830987" cy="82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581400" cy="41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828800"/>
            <a:ext cx="406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ight Arrow 18"/>
          <p:cNvSpPr/>
          <p:nvPr/>
        </p:nvSpPr>
        <p:spPr>
          <a:xfrm>
            <a:off x="4038600" y="28956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5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0352" cy="758952"/>
          </a:xfrm>
        </p:spPr>
        <p:txBody>
          <a:bodyPr/>
          <a:lstStyle/>
          <a:p>
            <a:pPr algn="l"/>
            <a:r>
              <a:rPr lang="en-US" b="1" i="1" dirty="0" smtClean="0"/>
              <a:t>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merupakan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gerakan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mempertahankan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kontrol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penggunaan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bahan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beracun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konservasi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energi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terbuang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komputer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172200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57200"/>
            <a:ext cx="762000" cy="759460"/>
          </a:xfrm>
          <a:prstGeom prst="rect">
            <a:avLst/>
          </a:prstGeom>
          <a:noFill/>
        </p:spPr>
      </p:pic>
      <p:pic>
        <p:nvPicPr>
          <p:cNvPr id="15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5334588" y="457200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Diagonal Corner Rectangle 19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0352" cy="758952"/>
          </a:xfrm>
        </p:spPr>
        <p:txBody>
          <a:bodyPr/>
          <a:lstStyle/>
          <a:p>
            <a:pPr algn="l"/>
            <a:r>
              <a:rPr lang="en-US" b="1" dirty="0" err="1" smtClean="0"/>
              <a:t>Sejarah</a:t>
            </a:r>
            <a:r>
              <a:rPr lang="en-US" b="1" i="1" dirty="0" smtClean="0"/>
              <a:t> 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berawal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peluncuran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program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Energy Star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US Environmental Protection Agency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1992.</a:t>
            </a:r>
          </a:p>
          <a:p>
            <a:pPr algn="just">
              <a:lnSpc>
                <a:spcPct val="150000"/>
              </a:lnSpc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3074" name="Picture 2" descr="C:\Users\Sony\Desktop\L 4893 zaa\ep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343400"/>
            <a:ext cx="1446213" cy="1446213"/>
          </a:xfrm>
          <a:prstGeom prst="rect">
            <a:avLst/>
          </a:prstGeom>
          <a:noFill/>
        </p:spPr>
      </p:pic>
      <p:pic>
        <p:nvPicPr>
          <p:cNvPr id="3075" name="Picture 3" descr="C:\Users\Sony\Desktop\L 4893 zaa\energy-star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1802" y="4343400"/>
            <a:ext cx="1441661" cy="147650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9234" y="497754"/>
            <a:ext cx="762000" cy="759460"/>
          </a:xfrm>
          <a:prstGeom prst="rect">
            <a:avLst/>
          </a:prstGeom>
          <a:noFill/>
        </p:spPr>
      </p:pic>
      <p:pic>
        <p:nvPicPr>
          <p:cNvPr id="19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08814">
            <a:off x="6743222" y="497754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Diagonal Corner Rectangle 19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81000"/>
            <a:ext cx="8150352" cy="758952"/>
          </a:xfrm>
        </p:spPr>
        <p:txBody>
          <a:bodyPr/>
          <a:lstStyle/>
          <a:p>
            <a:pPr algn="l"/>
            <a:r>
              <a:rPr lang="en-US" b="1" dirty="0" err="1" smtClean="0"/>
              <a:t>Sejarah</a:t>
            </a:r>
            <a:r>
              <a:rPr lang="en-US" b="1" dirty="0" smtClean="0"/>
              <a:t> </a:t>
            </a:r>
            <a:r>
              <a:rPr lang="en-US" b="1" i="1" dirty="0" smtClean="0"/>
              <a:t>Green Computing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awal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terkenal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Green Computing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Sleep Mode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pic>
        <p:nvPicPr>
          <p:cNvPr id="4098" name="Picture 2" descr="C:\Users\Sony\Desktop\L 4893 zaa\sleeping-mac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657600"/>
            <a:ext cx="4191000" cy="21717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8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nip Diagonal Corner Rectangle 17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03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Keuntungan</a:t>
            </a:r>
            <a:r>
              <a:rPr lang="en-US" sz="2800" b="1" i="1" dirty="0" smtClean="0"/>
              <a:t> 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Ramah lingkungan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Dapat menghemat biaya operasional IT, terutama dari segi penggunaan biayanya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Manjadikan perangkat lebih awet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Perangkat menjadi lebih aman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Mengurangi resiko yang ada dalam laptop seperti kimia yang dapat menyebabkan kanker, kerusakan saraf dan reaksi kekebalan tubuh pada manusia.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Membantu mendorong kegiatan daur ulang dan penggunaan individu  dan bisnis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7835" y="457201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971823" y="457201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/>
        </p:nvSpPr>
        <p:spPr>
          <a:xfrm>
            <a:off x="381000" y="457200"/>
            <a:ext cx="7543800" cy="838200"/>
          </a:xfrm>
          <a:prstGeom prst="snip2DiagRect">
            <a:avLst>
              <a:gd name="adj1" fmla="val 25435"/>
              <a:gd name="adj2" fmla="val 303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0352" cy="75895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Kekurangan</a:t>
            </a:r>
            <a:r>
              <a:rPr lang="en-US" sz="2800" b="1" i="1" dirty="0" smtClean="0"/>
              <a:t> Green Computing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Kurangnya dukungan masyarakat, sehingga sulitnya mengembangkannya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Mahalnya perangkat yang  mendukung dengan konsep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id-ID" sz="2400" i="1" dirty="0" smtClean="0">
                <a:solidFill>
                  <a:schemeClr val="bg2">
                    <a:lumMod val="10000"/>
                  </a:schemeClr>
                </a:solidFill>
              </a:rPr>
              <a:t>reen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id-ID" sz="2400" i="1" dirty="0" smtClean="0">
                <a:solidFill>
                  <a:schemeClr val="bg2">
                    <a:lumMod val="10000"/>
                  </a:schemeClr>
                </a:solidFill>
              </a:rPr>
              <a:t>omputing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id-ID" sz="2400" dirty="0" smtClean="0">
                <a:solidFill>
                  <a:schemeClr val="bg2">
                    <a:lumMod val="10000"/>
                  </a:schemeClr>
                </a:solidFill>
              </a:rPr>
              <a:t>Dapat mengurangi kuantitas dan kualitas produksi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15304"/>
            <a:ext cx="313690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Sony\Desktop\L 4893 zaa\green-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01600"/>
            <a:ext cx="1066800" cy="1422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 flipV="1">
            <a:off x="152400" y="67056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91600" y="152400"/>
            <a:ext cx="76200" cy="662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 flipV="1">
            <a:off x="152400" y="76200"/>
            <a:ext cx="8915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3989" y="495386"/>
            <a:ext cx="762000" cy="759460"/>
          </a:xfrm>
          <a:prstGeom prst="rect">
            <a:avLst/>
          </a:prstGeom>
          <a:noFill/>
        </p:spPr>
      </p:pic>
      <p:pic>
        <p:nvPicPr>
          <p:cNvPr id="17" name="Picture 2" descr="C:\Users\Sony\Desktop\L 4893 zaa\question-mark co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08814">
            <a:off x="6667977" y="495386"/>
            <a:ext cx="762000" cy="7594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ustom 2">
      <a:dk1>
        <a:sysClr val="windowText" lastClr="000000"/>
      </a:dk1>
      <a:lt1>
        <a:sysClr val="window" lastClr="FFFFFF"/>
      </a:lt1>
      <a:dk2>
        <a:srgbClr val="4E5B6F"/>
      </a:dk2>
      <a:lt2>
        <a:srgbClr val="E5F5D7"/>
      </a:lt2>
      <a:accent1>
        <a:srgbClr val="7FD13B"/>
      </a:accent1>
      <a:accent2>
        <a:srgbClr val="EA157A"/>
      </a:accent2>
      <a:accent3>
        <a:srgbClr val="92D050"/>
      </a:accent3>
      <a:accent4>
        <a:srgbClr val="00ADDC"/>
      </a:accent4>
      <a:accent5>
        <a:srgbClr val="738AC8"/>
      </a:accent5>
      <a:accent6>
        <a:srgbClr val="1AB39F"/>
      </a:accent6>
      <a:hlink>
        <a:srgbClr val="92D050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261</TotalTime>
  <Words>1663</Words>
  <Application>Microsoft Office PowerPoint</Application>
  <PresentationFormat>On-screen Show (4:3)</PresentationFormat>
  <Paragraphs>171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Civic</vt:lpstr>
      <vt:lpstr>1_Civic</vt:lpstr>
      <vt:lpstr>Topik-Topik Lanjutan Sistem Informasi</vt:lpstr>
      <vt:lpstr>Global Warming</vt:lpstr>
      <vt:lpstr>Global Warming</vt:lpstr>
      <vt:lpstr>Global Warming</vt:lpstr>
      <vt:lpstr>Green Computing</vt:lpstr>
      <vt:lpstr>Sejarah Green Computing</vt:lpstr>
      <vt:lpstr>Sejarah Green Computing</vt:lpstr>
      <vt:lpstr>Keuntungan Green Computing</vt:lpstr>
      <vt:lpstr>Kekurangan Green Computing</vt:lpstr>
      <vt:lpstr>e-Waste</vt:lpstr>
      <vt:lpstr>Dampak Negatif  Komputer</vt:lpstr>
      <vt:lpstr>Dampak Negatif  Komputer</vt:lpstr>
      <vt:lpstr>Solusi Green Computing</vt:lpstr>
      <vt:lpstr>Aktivitas Green Computing</vt:lpstr>
      <vt:lpstr>Cloud Computing</vt:lpstr>
      <vt:lpstr>Masa Depan Green Computing</vt:lpstr>
      <vt:lpstr>Contoh Green Computing</vt:lpstr>
      <vt:lpstr>Contoh Green Computing</vt:lpstr>
      <vt:lpstr>Contoh Green Computing</vt:lpstr>
      <vt:lpstr>Yuk Mulai Green Computing</vt:lpstr>
      <vt:lpstr>Yuk Mulai Green Computing</vt:lpstr>
      <vt:lpstr>Yuk Mulai Green Computing</vt:lpstr>
      <vt:lpstr>Daftar Pustaka</vt:lpstr>
      <vt:lpstr>Don’t forget to..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Topik-Topik Lanjutan Sistem Informasi</dc:title>
  <dc:creator>Sony</dc:creator>
  <cp:lastModifiedBy>Sony</cp:lastModifiedBy>
  <cp:revision>37</cp:revision>
  <dcterms:created xsi:type="dcterms:W3CDTF">2014-03-01T11:58:29Z</dcterms:created>
  <dcterms:modified xsi:type="dcterms:W3CDTF">2014-03-03T15:39:17Z</dcterms:modified>
</cp:coreProperties>
</file>