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80" r:id="rId15"/>
    <p:sldId id="278" r:id="rId16"/>
    <p:sldId id="281" r:id="rId17"/>
    <p:sldId id="268" r:id="rId18"/>
    <p:sldId id="282" r:id="rId19"/>
    <p:sldId id="279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9B7D9E-5514-4F38-BE1A-B1D2B5D0827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6D7047-9F6F-47F3-ABE2-8871FE944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abaya-eproc.or.i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riyanthigeg.blogspot.com/2012/11/pengertian-keuntungan-kerugian-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id.wikipedia.org/wiki/Pemerintahan_elektronik" TargetMode="External"/><Relationship Id="rId4" Type="http://schemas.openxmlformats.org/officeDocument/2006/relationships/hyperlink" Target="http://nissaajah91.wordpress.com/2011/03/19/pengertian-dan-manfaat-e-goverme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638800"/>
            <a:ext cx="6858000" cy="81915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Topik</a:t>
            </a:r>
            <a:r>
              <a:rPr lang="en-US" dirty="0" smtClean="0"/>
              <a:t> –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dirty="0" smtClean="0"/>
              <a:t>06-PFM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590800"/>
            <a:ext cx="5715000" cy="2743200"/>
          </a:xfrm>
          <a:prstGeom prst="rect">
            <a:avLst/>
          </a:prstGeom>
        </p:spPr>
        <p:txBody>
          <a:bodyPr vert="horz" anchor="t" anchorCtr="0">
            <a:normAutofit fontScale="77500" lnSpcReduction="20000"/>
          </a:bodyPr>
          <a:lstStyle/>
          <a:p>
            <a:pPr marL="401638">
              <a:lnSpc>
                <a:spcPct val="150000"/>
              </a:lnSpc>
            </a:pPr>
            <a:r>
              <a:rPr lang="en-US" sz="3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Johanes</a:t>
            </a: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 Kevin </a:t>
            </a:r>
            <a:r>
              <a:rPr lang="en-US" sz="3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Lumadi</a:t>
            </a: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     	1501151501</a:t>
            </a:r>
          </a:p>
          <a:p>
            <a:pPr marL="401638">
              <a:lnSpc>
                <a:spcPct val="150000"/>
              </a:lnSpc>
            </a:pP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Deny </a:t>
            </a:r>
            <a:r>
              <a:rPr lang="en-US" sz="3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Setiawan</a:t>
            </a: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		1501152580</a:t>
            </a:r>
          </a:p>
          <a:p>
            <a:pPr marL="401638">
              <a:lnSpc>
                <a:spcPct val="150000"/>
              </a:lnSpc>
            </a:pPr>
            <a:r>
              <a:rPr lang="en-US" sz="3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Machliza</a:t>
            </a: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 Devi </a:t>
            </a:r>
            <a:r>
              <a:rPr lang="en-US" sz="3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Sasmita</a:t>
            </a: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 	1501169511</a:t>
            </a:r>
          </a:p>
          <a:p>
            <a:pPr marL="401638">
              <a:lnSpc>
                <a:spcPct val="150000"/>
              </a:lnSpc>
            </a:pP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Silvia Line			1501171466</a:t>
            </a:r>
          </a:p>
          <a:p>
            <a:pPr marL="401638">
              <a:lnSpc>
                <a:spcPct val="150000"/>
              </a:lnSpc>
            </a:pP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Billie </a:t>
            </a:r>
            <a:r>
              <a:rPr lang="en-US" sz="3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Enceil</a:t>
            </a:r>
            <a:r>
              <a:rPr lang="en-US" sz="3200" b="0" cap="none" dirty="0" smtClean="0">
                <a:solidFill>
                  <a:schemeClr val="accent5">
                    <a:lumMod val="50000"/>
                  </a:schemeClr>
                </a:solidFill>
              </a:rPr>
              <a:t>		1501171951</a:t>
            </a:r>
            <a:endParaRPr lang="en-US" sz="3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pic>
        <p:nvPicPr>
          <p:cNvPr id="1026" name="Picture 2" descr="C:\Users\Sony\Desktop\L 4893 zaa\EGov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3175000" cy="4521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838200"/>
            <a:ext cx="5715000" cy="1219200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401638">
              <a:lnSpc>
                <a:spcPct val="150000"/>
              </a:lnSpc>
            </a:pPr>
            <a:r>
              <a:rPr lang="en-US" sz="4400" b="1" i="1" cap="none" dirty="0" smtClean="0">
                <a:solidFill>
                  <a:srgbClr val="002060"/>
                </a:solidFill>
                <a:latin typeface="+mj-lt"/>
              </a:rPr>
              <a:t>E-Government</a:t>
            </a:r>
            <a:endParaRPr lang="en-US" sz="4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228600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152400"/>
            <a:ext cx="8763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6477000"/>
            <a:ext cx="8763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63000" y="152400"/>
            <a:ext cx="228600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28600"/>
            <a:ext cx="76200" cy="76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839200" y="228600"/>
            <a:ext cx="76200" cy="76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0" y="6553200"/>
            <a:ext cx="76200" cy="76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39200" y="6553200"/>
            <a:ext cx="76200" cy="76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Tahapan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e-Government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648200"/>
          </a:xfrm>
        </p:spPr>
        <p:txBody>
          <a:bodyPr>
            <a:noAutofit/>
          </a:bodyPr>
          <a:lstStyle/>
          <a:p>
            <a:pPr marL="114300" lvl="0" indent="0">
              <a:lnSpc>
                <a:spcPct val="150000"/>
              </a:lnSpc>
              <a:buNone/>
            </a:pPr>
            <a:r>
              <a:rPr lang="en-US" sz="2400" b="1" dirty="0" smtClean="0"/>
              <a:t>Tingkat </a:t>
            </a:r>
            <a:r>
              <a:rPr lang="en-US" sz="2400" b="1" dirty="0" err="1" smtClean="0"/>
              <a:t>pematangan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: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interaktif</a:t>
            </a:r>
            <a:r>
              <a:rPr lang="en-US" sz="2400" dirty="0" smtClean="0"/>
              <a:t>;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en-US" sz="2400" dirty="0" smtClean="0"/>
              <a:t> </a:t>
            </a:r>
            <a:r>
              <a:rPr lang="en-US" sz="2400" dirty="0" err="1" smtClean="0"/>
              <a:t>keterhubungan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lain.</a:t>
            </a:r>
          </a:p>
          <a:p>
            <a:pPr marL="114300" lvl="0" indent="0">
              <a:lnSpc>
                <a:spcPct val="150000"/>
              </a:lnSpc>
              <a:buNone/>
            </a:pPr>
            <a:endParaRPr lang="en-US" sz="1200" b="1" dirty="0" smtClean="0"/>
          </a:p>
          <a:p>
            <a:pPr marL="114300" lvl="0" indent="0">
              <a:lnSpc>
                <a:spcPct val="150000"/>
              </a:lnSpc>
              <a:buNone/>
            </a:pPr>
            <a:r>
              <a:rPr lang="en-US" sz="2400" b="1" dirty="0" smtClean="0"/>
              <a:t>Tingkat </a:t>
            </a:r>
            <a:r>
              <a:rPr lang="en-US" sz="2400" b="1" dirty="0" err="1" smtClean="0"/>
              <a:t>pemantapan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: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;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interoperabilitas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data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lain.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Tahapan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e-Government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01000" cy="3276600"/>
          </a:xfrm>
        </p:spPr>
        <p:txBody>
          <a:bodyPr>
            <a:noAutofit/>
          </a:bodyPr>
          <a:lstStyle/>
          <a:p>
            <a:pPr marL="114300" lvl="0" indent="0">
              <a:lnSpc>
                <a:spcPct val="150000"/>
              </a:lnSpc>
              <a:buNone/>
            </a:pPr>
            <a:r>
              <a:rPr lang="en-US" sz="2400" b="1" dirty="0" smtClean="0"/>
              <a:t>Tingkat </a:t>
            </a:r>
            <a:r>
              <a:rPr lang="en-US" sz="2400" b="1" dirty="0" err="1" smtClean="0"/>
              <a:t>pemanfaatan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: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G2G (</a:t>
            </a:r>
            <a:r>
              <a:rPr lang="en-US" sz="2400" i="1" dirty="0" smtClean="0"/>
              <a:t>Government To Government</a:t>
            </a:r>
            <a:r>
              <a:rPr lang="en-US" sz="2400" dirty="0" smtClean="0"/>
              <a:t>), G2B (</a:t>
            </a:r>
            <a:r>
              <a:rPr lang="en-US" sz="2400" i="1" dirty="0" smtClean="0"/>
              <a:t>Government To Business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G2C (</a:t>
            </a:r>
            <a:r>
              <a:rPr lang="en-US" sz="2400" i="1" dirty="0" smtClean="0"/>
              <a:t>Government To Citizen</a:t>
            </a:r>
            <a:r>
              <a:rPr lang="en-US" sz="2400" dirty="0" smtClean="0"/>
              <a:t>) yang </a:t>
            </a:r>
            <a:r>
              <a:rPr lang="en-US" sz="2400" dirty="0" err="1" smtClean="0"/>
              <a:t>terintegrasi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3581400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400" dirty="0" smtClean="0"/>
              <a:t>Di </a:t>
            </a:r>
            <a:r>
              <a:rPr lang="en-US" sz="2400" dirty="0" err="1" smtClean="0"/>
              <a:t>lihat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e-government, data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Depkominfo</a:t>
            </a:r>
            <a:r>
              <a:rPr lang="en-US" sz="2400" dirty="0" smtClean="0"/>
              <a:t> (2005)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2005 </a:t>
            </a:r>
            <a:r>
              <a:rPr lang="en-US" sz="2400" dirty="0" err="1" smtClean="0"/>
              <a:t>lalu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:</a:t>
            </a:r>
          </a:p>
          <a:p>
            <a:pPr marL="630238" indent="-225425">
              <a:lnSpc>
                <a:spcPct val="150000"/>
              </a:lnSpc>
            </a:pPr>
            <a:r>
              <a:rPr lang="en-US" sz="2400" dirty="0" smtClean="0"/>
              <a:t>564 domain go.id</a:t>
            </a:r>
          </a:p>
          <a:p>
            <a:pPr marL="630238" indent="-225425">
              <a:lnSpc>
                <a:spcPct val="150000"/>
              </a:lnSpc>
            </a:pPr>
            <a:r>
              <a:rPr lang="en-US" sz="2400" dirty="0" smtClean="0"/>
              <a:t>295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pemda</a:t>
            </a:r>
            <a:endParaRPr lang="en-US" sz="2400" dirty="0" smtClean="0"/>
          </a:p>
          <a:p>
            <a:pPr marL="630238" indent="-225425">
              <a:lnSpc>
                <a:spcPct val="150000"/>
              </a:lnSpc>
            </a:pPr>
            <a:r>
              <a:rPr lang="en-US" sz="2400" dirty="0" smtClean="0"/>
              <a:t>226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website</a:t>
            </a:r>
          </a:p>
          <a:p>
            <a:pPr marL="630238" indent="-225425">
              <a:lnSpc>
                <a:spcPct val="150000"/>
              </a:lnSpc>
            </a:pPr>
            <a:r>
              <a:rPr lang="en-US" sz="2400" dirty="0" smtClean="0"/>
              <a:t>198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pemda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dikelola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876800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 dirty="0" err="1" smtClean="0"/>
              <a:t>Kabupaten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Sragen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mengembangkan</a:t>
            </a:r>
            <a:r>
              <a:rPr lang="en-US" sz="2400" b="1" dirty="0" smtClean="0"/>
              <a:t> </a:t>
            </a:r>
            <a:r>
              <a:rPr lang="en-US" sz="2400" b="1" dirty="0" smtClean="0"/>
              <a:t>“</a:t>
            </a:r>
            <a:r>
              <a:rPr lang="en-US" sz="2400" b="1" i="1" dirty="0" smtClean="0"/>
              <a:t>One Stop Service”</a:t>
            </a:r>
            <a:r>
              <a:rPr lang="en-US" sz="2400" b="1" dirty="0" smtClean="0"/>
              <a:t>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sz="700" b="1" dirty="0" smtClean="0"/>
          </a:p>
          <a:p>
            <a:pPr marL="284163" indent="-284163" algn="just" fontAlgn="base">
              <a:lnSpc>
                <a:spcPct val="150000"/>
              </a:lnSpc>
            </a:pPr>
            <a:r>
              <a:rPr lang="en-US" sz="2400" dirty="0" smtClean="0"/>
              <a:t>OSS </a:t>
            </a:r>
            <a:r>
              <a:rPr lang="en-US" sz="2400" dirty="0" smtClean="0"/>
              <a:t>Center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dukungan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satuan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perijinan</a:t>
            </a:r>
            <a:r>
              <a:rPr lang="en-US" sz="2400" dirty="0" smtClean="0"/>
              <a:t> </a:t>
            </a:r>
            <a:r>
              <a:rPr lang="en-US" sz="2400" dirty="0" err="1" smtClean="0"/>
              <a:t>terpadu</a:t>
            </a:r>
            <a:r>
              <a:rPr lang="en-US" sz="2400" dirty="0" smtClean="0"/>
              <a:t>. </a:t>
            </a:r>
          </a:p>
          <a:p>
            <a:pPr marL="284163" indent="-284163" algn="just" fontAlgn="base">
              <a:lnSpc>
                <a:spcPct val="150000"/>
              </a:lnSpc>
            </a:pPr>
            <a:endParaRPr lang="en-US" sz="200" dirty="0" smtClean="0"/>
          </a:p>
          <a:p>
            <a:pPr algn="just" fontAlgn="base">
              <a:lnSpc>
                <a:spcPct val="150000"/>
              </a:lnSpc>
            </a:pPr>
            <a:r>
              <a:rPr lang="en-US" sz="2400" dirty="0" smtClean="0"/>
              <a:t>OSS </a:t>
            </a:r>
            <a:r>
              <a:rPr lang="en-US" sz="2400" dirty="0" smtClean="0"/>
              <a:t>Center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terwujudnya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perijinan</a:t>
            </a:r>
            <a:r>
              <a:rPr lang="en-US" sz="2400" dirty="0" smtClean="0"/>
              <a:t> </a:t>
            </a:r>
            <a:r>
              <a:rPr lang="en-US" sz="2400" dirty="0" err="1" smtClean="0"/>
              <a:t>terpadu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kenyataannya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keterbatasan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tingginya</a:t>
            </a:r>
            <a:r>
              <a:rPr lang="en-US" sz="2400" dirty="0" smtClean="0"/>
              <a:t> </a:t>
            </a:r>
            <a:r>
              <a:rPr lang="en-US" sz="2400" dirty="0" err="1" smtClean="0"/>
              <a:t>kompetisi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lokal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876800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 dirty="0" err="1" smtClean="0"/>
              <a:t>Kabupaten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Sragen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mengembangkan</a:t>
            </a:r>
            <a:r>
              <a:rPr lang="en-US" sz="2400" b="1" dirty="0" smtClean="0"/>
              <a:t> </a:t>
            </a:r>
            <a:r>
              <a:rPr lang="en-US" sz="2400" b="1" dirty="0" smtClean="0"/>
              <a:t>“</a:t>
            </a:r>
            <a:r>
              <a:rPr lang="en-US" sz="2400" b="1" i="1" dirty="0" smtClean="0"/>
              <a:t>One Stop Service”</a:t>
            </a:r>
            <a:r>
              <a:rPr lang="en-US" sz="2400" b="1" dirty="0" smtClean="0"/>
              <a:t> </a:t>
            </a:r>
          </a:p>
          <a:p>
            <a:pPr algn="just" fontAlgn="base">
              <a:lnSpc>
                <a:spcPct val="150000"/>
              </a:lnSpc>
            </a:pPr>
            <a:endParaRPr lang="en-US" sz="300" dirty="0" smtClean="0"/>
          </a:p>
          <a:p>
            <a:pPr algn="just" fontAlgn="base">
              <a:lnSpc>
                <a:spcPct val="150000"/>
              </a:lnSpc>
            </a:pPr>
            <a:endParaRPr lang="en-US" sz="2400" dirty="0" smtClean="0"/>
          </a:p>
          <a:p>
            <a:pPr algn="just" fontAlgn="base">
              <a:lnSpc>
                <a:spcPct val="150000"/>
              </a:lnSpc>
            </a:pPr>
            <a:endParaRPr lang="en-US" sz="2400" dirty="0" smtClean="0"/>
          </a:p>
          <a:p>
            <a:pPr algn="just" fontAlgn="base">
              <a:lnSpc>
                <a:spcPct val="150000"/>
              </a:lnSpc>
            </a:pPr>
            <a:endParaRPr lang="en-US" sz="2400" dirty="0" smtClean="0"/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Keberadaan</a:t>
            </a:r>
            <a:r>
              <a:rPr lang="en-US" sz="2400" dirty="0" smtClean="0"/>
              <a:t> </a:t>
            </a:r>
            <a:r>
              <a:rPr lang="en-US" sz="2400" dirty="0" smtClean="0"/>
              <a:t>OSS Center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korelasi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investor (</a:t>
            </a:r>
            <a:r>
              <a:rPr lang="en-US" sz="2400" dirty="0" err="1" smtClean="0"/>
              <a:t>baik</a:t>
            </a:r>
            <a:r>
              <a:rPr lang="en-US" sz="2400" dirty="0" smtClean="0"/>
              <a:t> PMA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PMDN)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pebisnis</a:t>
            </a:r>
            <a:r>
              <a:rPr lang="en-US" sz="2400" dirty="0" smtClean="0"/>
              <a:t> </a:t>
            </a:r>
            <a:r>
              <a:rPr lang="en-US" sz="2400" dirty="0" err="1" smtClean="0"/>
              <a:t>lokal</a:t>
            </a:r>
            <a:r>
              <a:rPr lang="en-US" sz="2400" dirty="0" smtClean="0"/>
              <a:t>.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terbentuknya</a:t>
            </a:r>
            <a:r>
              <a:rPr lang="en-US" sz="2400" dirty="0" smtClean="0"/>
              <a:t> OSS Center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regional (</a:t>
            </a:r>
            <a:r>
              <a:rPr lang="en-US" sz="2400" dirty="0" err="1" smtClean="0"/>
              <a:t>propinsi</a:t>
            </a:r>
            <a:r>
              <a:rPr lang="en-US" sz="2400" dirty="0" smtClean="0"/>
              <a:t>),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:\Users\Sony\Desktop\L 4893 zaa\simsaraswa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05000"/>
            <a:ext cx="2971800" cy="193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4495800"/>
          </a:xfrm>
        </p:spPr>
        <p:txBody>
          <a:bodyPr>
            <a:noAutofit/>
          </a:bodyPr>
          <a:lstStyle/>
          <a:p>
            <a:pPr marL="284163" indent="-284163" algn="just" fontAlgn="base">
              <a:lnSpc>
                <a:spcPct val="150000"/>
              </a:lnSpc>
            </a:pPr>
            <a:r>
              <a:rPr lang="en-US" sz="2400" dirty="0" smtClean="0"/>
              <a:t>BPPT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TEWS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Tsunami Early Warning System</a:t>
            </a:r>
            <a:r>
              <a:rPr lang="en-US" sz="2400" dirty="0" smtClean="0"/>
              <a:t>.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menandakan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tsunami. </a:t>
            </a: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295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sv-SE" sz="2400" b="1" dirty="0" smtClean="0"/>
              <a:t>Badan Pengkajian dan Penerapan Teknologi (BPPT)</a:t>
            </a:r>
            <a:endParaRPr lang="en-US" sz="700" b="1" dirty="0" smtClean="0"/>
          </a:p>
        </p:txBody>
      </p:sp>
      <p:pic>
        <p:nvPicPr>
          <p:cNvPr id="9" name="Picture 4" descr="C:\Users\Sony\Desktop\L 4893 zaa\bp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305800" cy="4419600"/>
          </a:xfrm>
        </p:spPr>
        <p:txBody>
          <a:bodyPr>
            <a:noAutofit/>
          </a:bodyPr>
          <a:lstStyle/>
          <a:p>
            <a:pPr marL="284163" indent="-284163" algn="just" fontAlgn="base">
              <a:lnSpc>
                <a:spcPct val="150000"/>
              </a:lnSpc>
            </a:pPr>
            <a:r>
              <a:rPr lang="en-US" sz="2400" dirty="0" smtClean="0"/>
              <a:t>Dan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dipusat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satelit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disuatu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tsunami,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i="1" dirty="0" smtClean="0"/>
              <a:t>control room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sirene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dibunyikan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</a:t>
            </a:r>
            <a:r>
              <a:rPr lang="en-US" sz="2400" dirty="0" smtClean="0"/>
              <a:t> </a:t>
            </a:r>
            <a:r>
              <a:rPr lang="en-US" sz="2400" dirty="0" err="1" smtClean="0"/>
              <a:t>sms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orang-orang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berwewenang</a:t>
            </a:r>
            <a:r>
              <a:rPr lang="en-US" sz="2400" dirty="0" smtClean="0"/>
              <a:t> </a:t>
            </a:r>
            <a:r>
              <a:rPr lang="en-US" sz="2400" dirty="0" err="1" smtClean="0"/>
              <a:t>didaerah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tsunami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, </a:t>
            </a:r>
            <a:r>
              <a:rPr lang="en-US" sz="2400" dirty="0" err="1" smtClean="0"/>
              <a:t>supaya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diinformasikan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3716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sv-SE" sz="2400" b="1" dirty="0" smtClean="0"/>
              <a:t>Badan Pengkajian dan Penerapan Teknologi (BPPT)</a:t>
            </a:r>
            <a:endParaRPr lang="en-US" sz="7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458200" cy="518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Pemerintah</a:t>
            </a:r>
            <a:r>
              <a:rPr lang="en-US" sz="2400" dirty="0" smtClean="0"/>
              <a:t> Kota Surabaya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e-Gov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www.surabaya-eproc.or.id</a:t>
            </a:r>
            <a:r>
              <a:rPr lang="en-US" sz="2400" dirty="0" smtClean="0"/>
              <a:t>, agar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smtClean="0"/>
              <a:t>Surabaya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projek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projek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 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ikut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lelang</a:t>
            </a:r>
            <a:r>
              <a:rPr lang="en-US" sz="2400" dirty="0" smtClean="0"/>
              <a:t> tender </a:t>
            </a:r>
            <a:r>
              <a:rPr lang="en-US" sz="2400" dirty="0" err="1" smtClean="0"/>
              <a:t>projek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600" dirty="0" smtClean="0"/>
          </a:p>
          <a:p>
            <a:pPr algn="just">
              <a:lnSpc>
                <a:spcPct val="150000"/>
              </a:lnSpc>
            </a:pPr>
            <a:endParaRPr lang="en-US" sz="5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C:\Users\Sony\Desktop\L 4893 zaa\eprocsuraba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1820" y="4114800"/>
            <a:ext cx="343258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0772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Pemerintah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daerah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e-Gov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 </a:t>
            </a:r>
            <a:r>
              <a:rPr lang="en-US" sz="2400" dirty="0" err="1" smtClean="0"/>
              <a:t>Pemprov</a:t>
            </a:r>
            <a:r>
              <a:rPr lang="en-US" sz="2400" dirty="0" smtClean="0"/>
              <a:t> DKI Jakarta, </a:t>
            </a:r>
            <a:r>
              <a:rPr lang="en-US" sz="2400" dirty="0" err="1" smtClean="0"/>
              <a:t>Pemprov</a:t>
            </a:r>
            <a:r>
              <a:rPr lang="en-US" sz="2400" dirty="0" smtClean="0"/>
              <a:t> DI Yogyakarta, </a:t>
            </a:r>
            <a:r>
              <a:rPr lang="en-US" sz="2400" dirty="0" err="1" smtClean="0"/>
              <a:t>Pemprov</a:t>
            </a:r>
            <a:r>
              <a:rPr lang="en-US" sz="2400" dirty="0" smtClean="0"/>
              <a:t> </a:t>
            </a:r>
            <a:r>
              <a:rPr lang="en-US" sz="2400" dirty="0" err="1" smtClean="0"/>
              <a:t>Jawa</a:t>
            </a:r>
            <a:r>
              <a:rPr lang="en-US" sz="2400" dirty="0" smtClean="0"/>
              <a:t> </a:t>
            </a:r>
            <a:r>
              <a:rPr lang="en-US" sz="2400" dirty="0" err="1" smtClean="0"/>
              <a:t>Timur</a:t>
            </a:r>
            <a:r>
              <a:rPr lang="en-US" sz="2400" dirty="0" smtClean="0"/>
              <a:t>, </a:t>
            </a:r>
            <a:r>
              <a:rPr lang="en-US" sz="2400" dirty="0" err="1" smtClean="0"/>
              <a:t>Pemprov</a:t>
            </a:r>
            <a:r>
              <a:rPr lang="en-US" sz="2400" dirty="0" smtClean="0"/>
              <a:t> Sulawesi Utara, </a:t>
            </a:r>
            <a:r>
              <a:rPr lang="en-US" sz="2400" dirty="0" err="1" smtClean="0"/>
              <a:t>Pemkot</a:t>
            </a:r>
            <a:r>
              <a:rPr lang="en-US" sz="2400" dirty="0" smtClean="0"/>
              <a:t> Yogyakarta, </a:t>
            </a:r>
            <a:r>
              <a:rPr lang="en-US" sz="2400" dirty="0" err="1" smtClean="0"/>
              <a:t>Pemkot</a:t>
            </a:r>
            <a:r>
              <a:rPr lang="en-US" sz="2400" dirty="0" smtClean="0"/>
              <a:t> Bogor, </a:t>
            </a:r>
            <a:r>
              <a:rPr lang="en-US" sz="2400" dirty="0" err="1" smtClean="0"/>
              <a:t>Pemkot</a:t>
            </a:r>
            <a:r>
              <a:rPr lang="en-US" sz="2400" dirty="0" smtClean="0"/>
              <a:t> </a:t>
            </a:r>
            <a:r>
              <a:rPr lang="en-US" sz="2400" dirty="0" err="1" smtClean="0"/>
              <a:t>Tarakan</a:t>
            </a:r>
            <a:r>
              <a:rPr lang="en-US" sz="2400" dirty="0" smtClean="0"/>
              <a:t>, </a:t>
            </a:r>
            <a:r>
              <a:rPr lang="en-US" sz="2400" dirty="0" err="1" smtClean="0"/>
              <a:t>Pemkab</a:t>
            </a:r>
            <a:r>
              <a:rPr lang="en-US" sz="2400" dirty="0" smtClean="0"/>
              <a:t> </a:t>
            </a:r>
            <a:r>
              <a:rPr lang="en-US" sz="2400" dirty="0" err="1" smtClean="0"/>
              <a:t>Kebumen</a:t>
            </a:r>
            <a:r>
              <a:rPr lang="en-US" sz="2400" dirty="0" smtClean="0"/>
              <a:t>, </a:t>
            </a:r>
            <a:r>
              <a:rPr lang="en-US" sz="2400" dirty="0" err="1" smtClean="0"/>
              <a:t>Pemkab</a:t>
            </a:r>
            <a:r>
              <a:rPr lang="en-US" sz="2400" dirty="0" smtClean="0"/>
              <a:t>. </a:t>
            </a:r>
            <a:r>
              <a:rPr lang="en-US" sz="2400" dirty="0" err="1" smtClean="0"/>
              <a:t>Kutai</a:t>
            </a:r>
            <a:r>
              <a:rPr lang="en-US" sz="2400" dirty="0" smtClean="0"/>
              <a:t> </a:t>
            </a:r>
            <a:r>
              <a:rPr lang="en-US" sz="2400" dirty="0" err="1" smtClean="0"/>
              <a:t>Timur</a:t>
            </a:r>
            <a:r>
              <a:rPr lang="en-US" sz="2400" dirty="0" smtClean="0"/>
              <a:t>, </a:t>
            </a:r>
            <a:r>
              <a:rPr lang="en-US" sz="2400" dirty="0" err="1" smtClean="0"/>
              <a:t>Pemkab</a:t>
            </a:r>
            <a:r>
              <a:rPr lang="en-US" sz="2400" dirty="0" smtClean="0"/>
              <a:t>. </a:t>
            </a:r>
            <a:r>
              <a:rPr lang="en-US" sz="2400" dirty="0" err="1" smtClean="0"/>
              <a:t>Kutai</a:t>
            </a:r>
            <a:r>
              <a:rPr lang="en-US" sz="2400" dirty="0" smtClean="0"/>
              <a:t> </a:t>
            </a:r>
            <a:r>
              <a:rPr lang="en-US" sz="2400" dirty="0" err="1" smtClean="0"/>
              <a:t>Kartanegara</a:t>
            </a:r>
            <a:r>
              <a:rPr lang="en-US" sz="2400" dirty="0" smtClean="0"/>
              <a:t>, </a:t>
            </a:r>
            <a:r>
              <a:rPr lang="en-US" sz="2400" dirty="0" err="1" smtClean="0"/>
              <a:t>Pemkab</a:t>
            </a:r>
            <a:r>
              <a:rPr lang="en-US" sz="2400" dirty="0" smtClean="0"/>
              <a:t> </a:t>
            </a:r>
            <a:r>
              <a:rPr lang="en-US" sz="2400" dirty="0" err="1" smtClean="0"/>
              <a:t>Bantul</a:t>
            </a:r>
            <a:r>
              <a:rPr lang="en-US" sz="2400" dirty="0" smtClean="0"/>
              <a:t>, </a:t>
            </a:r>
            <a:r>
              <a:rPr lang="en-US" sz="2400" dirty="0" err="1" smtClean="0"/>
              <a:t>Pemkab</a:t>
            </a:r>
            <a:r>
              <a:rPr lang="en-US" sz="2400" dirty="0" smtClean="0"/>
              <a:t> Malang. </a:t>
            </a: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7" descr="C:\Users\Sony\Desktop\L 4893 zaa\logojak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19600"/>
            <a:ext cx="3733800" cy="859402"/>
          </a:xfrm>
          <a:prstGeom prst="rect">
            <a:avLst/>
          </a:prstGeom>
          <a:noFill/>
        </p:spPr>
      </p:pic>
      <p:pic>
        <p:nvPicPr>
          <p:cNvPr id="3074" name="Picture 2" descr="C:\Users\Sony\Desktop\L 4893 zaa\cianju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200"/>
            <a:ext cx="3657731" cy="747713"/>
          </a:xfrm>
          <a:prstGeom prst="rect">
            <a:avLst/>
          </a:prstGeom>
          <a:noFill/>
        </p:spPr>
      </p:pic>
      <p:pic>
        <p:nvPicPr>
          <p:cNvPr id="3075" name="Picture 3" descr="C:\Users\Sony\Desktop\L 4893 zaa\lom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435600"/>
            <a:ext cx="3962400" cy="81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 Indonesia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4" name="Picture 6" descr="C:\Users\Sony\Desktop\L 4893 zaa\sbyweb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3449">
            <a:off x="4691996" y="1923149"/>
            <a:ext cx="3809668" cy="2042794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0772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Presiden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Kementrian</a:t>
            </a:r>
            <a:r>
              <a:rPr lang="en-US" sz="2400" b="1" dirty="0" smtClean="0"/>
              <a:t> </a:t>
            </a:r>
            <a:r>
              <a:rPr lang="en-US" sz="2400" dirty="0" smtClean="0"/>
              <a:t>Indonesia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e-government.</a:t>
            </a:r>
            <a:endParaRPr lang="en-US" sz="2400" dirty="0" smtClean="0"/>
          </a:p>
        </p:txBody>
      </p:sp>
      <p:pic>
        <p:nvPicPr>
          <p:cNvPr id="2056" name="Picture 8" descr="C:\Users\Sony\Desktop\L 4893 zaa\Pengumuman Hasil Tes CPNS Kemendikbud 2013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76800"/>
            <a:ext cx="4295775" cy="1167117"/>
          </a:xfrm>
          <a:prstGeom prst="rect">
            <a:avLst/>
          </a:prstGeom>
          <a:noFill/>
        </p:spPr>
      </p:pic>
      <p:pic>
        <p:nvPicPr>
          <p:cNvPr id="2058" name="Picture 10" descr="C:\Users\Sony\Desktop\L 4893 zaa\Screenshot-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501" y="2378511"/>
            <a:ext cx="3228497" cy="1812489"/>
          </a:xfrm>
          <a:prstGeom prst="rect">
            <a:avLst/>
          </a:prstGeom>
          <a:noFill/>
        </p:spPr>
      </p:pic>
      <p:pic>
        <p:nvPicPr>
          <p:cNvPr id="2059" name="Picture 11" descr="C:\Users\Sony\Desktop\L 4893 zaa\web_menpan_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4000" y="4099168"/>
            <a:ext cx="211663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E-Government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b="1" i="1" dirty="0" smtClean="0"/>
              <a:t>E-Government</a:t>
            </a:r>
            <a:r>
              <a:rPr lang="en-US" dirty="0" smtClean="0"/>
              <a:t> 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warganya</a:t>
            </a:r>
            <a:r>
              <a:rPr lang="en-US" dirty="0" smtClean="0"/>
              <a:t>,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lain yang </a:t>
            </a:r>
            <a:r>
              <a:rPr lang="en-US" dirty="0" err="1" smtClean="0"/>
              <a:t>berkenaan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e-Government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legislatif</a:t>
            </a:r>
            <a:r>
              <a:rPr lang="en-US" dirty="0" smtClean="0"/>
              <a:t>, </a:t>
            </a:r>
            <a:r>
              <a:rPr lang="en-US" dirty="0" err="1" smtClean="0"/>
              <a:t>yudikatif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internal,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kepemerintahan</a:t>
            </a:r>
            <a:r>
              <a:rPr lang="en-US" dirty="0" smtClean="0"/>
              <a:t> yang </a:t>
            </a:r>
            <a:r>
              <a:rPr lang="en-US" dirty="0" err="1" smtClean="0"/>
              <a:t>demokratis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Daftar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Pustaka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64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hlinkClick r:id="rId3"/>
              </a:rPr>
              <a:t>http://sriyanthigeg.blogspot.com/2012/11/pengertian-keuntungan-kerugian-e.html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nissaajah91.wordpress.com/2011/03/19/pengertian-dan-manfaat-e-Government/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id.wikipedia.org/wiki/Pemerintahan_elektronik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2284"/>
              <a:gd name="adj2" fmla="val 27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H="1" flipV="1">
            <a:off x="0" y="0"/>
            <a:ext cx="9144000" cy="6858000"/>
          </a:xfrm>
          <a:prstGeom prst="halfFrame">
            <a:avLst>
              <a:gd name="adj1" fmla="val 2284"/>
              <a:gd name="adj2" fmla="val 27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Sony\Desktop\L 4893 zaa\gover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48200"/>
            <a:ext cx="1905000" cy="1836421"/>
          </a:xfrm>
          <a:prstGeom prst="rect">
            <a:avLst/>
          </a:prstGeom>
          <a:noFill/>
        </p:spPr>
      </p:pic>
      <p:pic>
        <p:nvPicPr>
          <p:cNvPr id="13" name="Picture 3" descr="C:\Users\Sony\Desktop\L 4893 zaa\gover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24400"/>
            <a:ext cx="1905000" cy="183642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667000"/>
            <a:ext cx="655507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Model </a:t>
            </a:r>
            <a:r>
              <a:rPr lang="en-US" sz="3600" b="1" dirty="0" err="1" smtClean="0">
                <a:solidFill>
                  <a:srgbClr val="FF0000"/>
                </a:solidFill>
              </a:rPr>
              <a:t>Penyampaian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2514600"/>
          </a:xfrm>
        </p:spPr>
        <p:txBody>
          <a:bodyPr>
            <a:noAutofit/>
          </a:bodyPr>
          <a:lstStyle/>
          <a:p>
            <a:pPr marL="114300" indent="0">
              <a:lnSpc>
                <a:spcPct val="160000"/>
              </a:lnSpc>
              <a:buNone/>
            </a:pPr>
            <a:r>
              <a:rPr lang="en-US" sz="2200" b="1" i="1" dirty="0" smtClean="0"/>
              <a:t>Government-to-Citizen </a:t>
            </a:r>
            <a:r>
              <a:rPr lang="en-US" sz="2200" b="1" i="1" dirty="0" err="1" smtClean="0"/>
              <a:t>atau</a:t>
            </a:r>
            <a:r>
              <a:rPr lang="en-US" sz="2200" b="1" i="1" dirty="0" smtClean="0"/>
              <a:t> Government-to-Customer (G2C)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en-US" sz="2200" dirty="0" err="1" smtClean="0"/>
              <a:t>Penyampaian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publik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arah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pemerintah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, </a:t>
            </a:r>
            <a:r>
              <a:rPr lang="en-US" sz="2200" dirty="0" err="1" smtClean="0"/>
              <a:t>Memungkinkan</a:t>
            </a:r>
            <a:r>
              <a:rPr lang="en-US" sz="2200" dirty="0" smtClean="0"/>
              <a:t> </a:t>
            </a:r>
            <a:r>
              <a:rPr lang="en-US" sz="2200" dirty="0" err="1" smtClean="0"/>
              <a:t>pertukaran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pemerintah</a:t>
            </a:r>
            <a:r>
              <a:rPr lang="en-US" sz="2200" dirty="0" smtClean="0"/>
              <a:t>. </a:t>
            </a:r>
            <a:r>
              <a:rPr lang="en-US" sz="2200" dirty="0" err="1" smtClean="0"/>
              <a:t>Contohnya</a:t>
            </a:r>
            <a:r>
              <a:rPr lang="en-US" sz="2200" dirty="0" smtClean="0"/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3429000"/>
            <a:ext cx="7010400" cy="24560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Pajak</a:t>
            </a:r>
            <a:r>
              <a:rPr lang="en-US" sz="2400" dirty="0" smtClean="0"/>
              <a:t> online,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,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Jaminan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en-US" sz="2400" dirty="0" smtClean="0"/>
          </a:p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imigrasi</a:t>
            </a:r>
            <a:r>
              <a:rPr lang="en-US" sz="2400" dirty="0" smtClean="0"/>
              <a:t>,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,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Beasiswa</a:t>
            </a:r>
            <a:r>
              <a:rPr lang="en-US" sz="2400" dirty="0" smtClean="0"/>
              <a:t>,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/>
              <a:t>Penanggulangan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Bencana</a:t>
            </a:r>
            <a:r>
              <a:rPr lang="en-US" sz="2400" dirty="0" smtClean="0"/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Model </a:t>
            </a:r>
            <a:r>
              <a:rPr lang="en-US" sz="3600" b="1" dirty="0" err="1" smtClean="0">
                <a:solidFill>
                  <a:srgbClr val="FF0000"/>
                </a:solidFill>
              </a:rPr>
              <a:t>Penyampaian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648200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400" b="1" i="1" dirty="0" smtClean="0"/>
              <a:t>Government-to-Business (G2B)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data </a:t>
            </a:r>
            <a:r>
              <a:rPr lang="en-US" sz="2400" dirty="0" err="1" smtClean="0"/>
              <a:t>elektronik</a:t>
            </a:r>
            <a:r>
              <a:rPr lang="en-US" sz="2400" dirty="0" smtClean="0"/>
              <a:t>. 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memfasilitasi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G2B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B2G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e-procurement.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perseroan</a:t>
            </a:r>
            <a:r>
              <a:rPr lang="en-US" sz="2400" dirty="0" smtClean="0"/>
              <a:t>,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,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,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(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), </a:t>
            </a:r>
            <a:r>
              <a:rPr lang="en-US" sz="2400" dirty="0" err="1" smtClean="0"/>
              <a:t>Pelelangan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Model </a:t>
            </a:r>
            <a:r>
              <a:rPr lang="en-US" sz="3600" b="1" dirty="0" err="1" smtClean="0">
                <a:solidFill>
                  <a:srgbClr val="FF0000"/>
                </a:solidFill>
              </a:rPr>
              <a:t>Penyampaian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648200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400" b="1" i="1" dirty="0" smtClean="0"/>
              <a:t>Government-to-Government (G2G)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online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departemen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basisdata</a:t>
            </a:r>
            <a:r>
              <a:rPr lang="en-US" sz="2400" dirty="0" smtClean="0"/>
              <a:t> </a:t>
            </a:r>
            <a:r>
              <a:rPr lang="en-US" sz="2400" dirty="0" err="1" smtClean="0"/>
              <a:t>terintegrasi</a:t>
            </a:r>
            <a:r>
              <a:rPr lang="en-US" sz="2400" dirty="0" smtClean="0"/>
              <a:t>.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</a:p>
          <a:p>
            <a:pPr marL="114300" indent="0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Konsultasi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online,</a:t>
            </a:r>
          </a:p>
          <a:p>
            <a:pPr marL="114300" indent="0">
              <a:lnSpc>
                <a:spcPct val="150000"/>
              </a:lnSpc>
            </a:pPr>
            <a:r>
              <a:rPr lang="en-US" sz="2400" dirty="0" smtClean="0"/>
              <a:t> Blogging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kalangan</a:t>
            </a:r>
            <a:r>
              <a:rPr lang="en-US" sz="2400" dirty="0" smtClean="0"/>
              <a:t> </a:t>
            </a:r>
            <a:r>
              <a:rPr lang="en-US" sz="2400" dirty="0" err="1" smtClean="0"/>
              <a:t>legislatif</a:t>
            </a:r>
            <a:r>
              <a:rPr lang="en-US" sz="2400" dirty="0" smtClean="0"/>
              <a:t>, </a:t>
            </a:r>
          </a:p>
          <a:p>
            <a:pPr marL="114300" indent="0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online, </a:t>
            </a:r>
          </a:p>
          <a:p>
            <a:pPr marL="114300" indent="0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terpadu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Manfaat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46482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servis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. </a:t>
            </a:r>
            <a:r>
              <a:rPr lang="en-US" sz="2400" dirty="0" err="1" smtClean="0"/>
              <a:t>Informasidapat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disediakan</a:t>
            </a:r>
            <a:r>
              <a:rPr lang="en-US" sz="2400" dirty="0" smtClean="0"/>
              <a:t> 24 jam, 7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seminggu</a:t>
            </a:r>
            <a:r>
              <a:rPr lang="en-US" sz="2400" dirty="0" smtClean="0"/>
              <a:t>,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menunggu</a:t>
            </a:r>
            <a:r>
              <a:rPr lang="en-US" sz="2400" dirty="0" smtClean="0"/>
              <a:t> </a:t>
            </a:r>
            <a:r>
              <a:rPr lang="en-US" sz="2400" dirty="0" err="1" smtClean="0"/>
              <a:t>dibukanya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.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dicari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, </a:t>
            </a:r>
            <a:r>
              <a:rPr lang="en-US" sz="2400" dirty="0" err="1" smtClean="0"/>
              <a:t>rumah</a:t>
            </a:r>
            <a:r>
              <a:rPr lang="en-US" sz="2400" dirty="0" smtClean="0"/>
              <a:t>,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pemeritah</a:t>
            </a:r>
            <a:r>
              <a:rPr lang="en-US" sz="2400" dirty="0" smtClean="0"/>
              <a:t>,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.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keterbukaan</a:t>
            </a:r>
            <a:r>
              <a:rPr lang="en-US" sz="2400" dirty="0" smtClean="0"/>
              <a:t> [</a:t>
            </a:r>
            <a:r>
              <a:rPr lang="en-US" sz="2400" dirty="0" err="1" smtClean="0"/>
              <a:t>transparansi</a:t>
            </a:r>
            <a:r>
              <a:rPr lang="en-US" sz="2400" dirty="0" smtClean="0"/>
              <a:t>]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. </a:t>
            </a:r>
            <a:r>
              <a:rPr lang="en-US" sz="2400" dirty="0" err="1" smtClean="0"/>
              <a:t>Keterbukaan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curiga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kekesalan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Manfaat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46482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Pemberdayaan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.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mencukupi</a:t>
            </a:r>
            <a:r>
              <a:rPr lang="en-US" sz="2400" dirty="0" smtClean="0"/>
              <a:t>,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pilihannya</a:t>
            </a:r>
            <a:r>
              <a:rPr lang="en-US" sz="2400" dirty="0" smtClean="0"/>
              <a:t>.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, data-data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;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,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tampung</a:t>
            </a:r>
            <a:r>
              <a:rPr lang="en-US" sz="2400" dirty="0" smtClean="0"/>
              <a:t> </a:t>
            </a:r>
            <a:r>
              <a:rPr lang="en-US" sz="2400" dirty="0" err="1" smtClean="0"/>
              <a:t>murid</a:t>
            </a:r>
            <a:r>
              <a:rPr lang="en-US" sz="2400" dirty="0" smtClean="0"/>
              <a:t>, passing grade,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sebagainya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online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yang pas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anaknya</a:t>
            </a:r>
            <a:r>
              <a:rPr lang="en-US" sz="2400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.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, </a:t>
            </a:r>
            <a:r>
              <a:rPr lang="en-US" sz="2400" dirty="0" err="1" smtClean="0"/>
              <a:t>koordinasi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e-mail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i="1" dirty="0" smtClean="0"/>
              <a:t>video conference</a:t>
            </a:r>
            <a:r>
              <a:rPr lang="en-US" sz="2400" dirty="0" smtClean="0"/>
              <a:t> 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Kelemahan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0010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Kurangnya</a:t>
            </a:r>
            <a:r>
              <a:rPr lang="en-US" sz="2400" dirty="0" smtClean="0"/>
              <a:t> </a:t>
            </a:r>
            <a:r>
              <a:rPr lang="en-US" sz="2400" dirty="0" err="1" smtClean="0"/>
              <a:t>ketersediaan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.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telepon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Indonesia.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mahal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mengakomodir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publiknya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fasilitas</a:t>
            </a:r>
            <a:r>
              <a:rPr lang="en-US" sz="2400" dirty="0" smtClean="0"/>
              <a:t> internet. 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4000" t="-7000" r="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Tahapan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e-Government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648200"/>
          </a:xfrm>
        </p:spPr>
        <p:txBody>
          <a:bodyPr>
            <a:noAutofit/>
          </a:bodyPr>
          <a:lstStyle/>
          <a:p>
            <a:pPr marL="114300" lvl="0" indent="0">
              <a:lnSpc>
                <a:spcPct val="150000"/>
              </a:lnSpc>
              <a:buNone/>
            </a:pP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Inpres</a:t>
            </a:r>
            <a:r>
              <a:rPr lang="en-US" sz="2400" dirty="0" smtClean="0"/>
              <a:t> no.3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2003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,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b="1" dirty="0" smtClean="0"/>
              <a:t>Tingkat </a:t>
            </a:r>
            <a:r>
              <a:rPr lang="en-US" sz="2400" b="1" dirty="0" err="1" smtClean="0"/>
              <a:t>persiapan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</a:t>
            </a:r>
          </a:p>
          <a:p>
            <a:pPr marL="509588" lvl="0" indent="-225425">
              <a:lnSpc>
                <a:spcPct val="150000"/>
              </a:lnSpc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;</a:t>
            </a:r>
          </a:p>
          <a:p>
            <a:pPr marL="509588" lvl="0" indent="-225425">
              <a:lnSpc>
                <a:spcPct val="150000"/>
              </a:lnSpc>
            </a:pPr>
            <a:r>
              <a:rPr lang="en-US" sz="2400" dirty="0" err="1" smtClean="0"/>
              <a:t>Penyiapan</a:t>
            </a:r>
            <a:r>
              <a:rPr lang="en-US" sz="2400" dirty="0" smtClean="0"/>
              <a:t> SDM;</a:t>
            </a:r>
          </a:p>
          <a:p>
            <a:pPr marL="509588" lvl="0" indent="-225425">
              <a:lnSpc>
                <a:spcPct val="150000"/>
              </a:lnSpc>
            </a:pPr>
            <a:r>
              <a:rPr lang="en-US" sz="2400" dirty="0" err="1" smtClean="0"/>
              <a:t>Penyiapan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akses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Multipurpose Community Center, </a:t>
            </a:r>
            <a:r>
              <a:rPr lang="en-US" sz="2400" dirty="0" err="1" smtClean="0"/>
              <a:t>Wernet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;</a:t>
            </a:r>
          </a:p>
          <a:p>
            <a:pPr marL="509588" lvl="0" indent="-225425">
              <a:lnSpc>
                <a:spcPct val="150000"/>
              </a:lnSpc>
            </a:pPr>
            <a:r>
              <a:rPr lang="en-US" sz="2400" dirty="0" err="1" smtClean="0"/>
              <a:t>Sosialisasi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395282"/>
            <a:ext cx="1295400" cy="3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833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Slide 1</vt:lpstr>
      <vt:lpstr>E-Government</vt:lpstr>
      <vt:lpstr>Model Penyampaian</vt:lpstr>
      <vt:lpstr>Model Penyampaian</vt:lpstr>
      <vt:lpstr>Model Penyampaian</vt:lpstr>
      <vt:lpstr>Manfaat</vt:lpstr>
      <vt:lpstr>Manfaat</vt:lpstr>
      <vt:lpstr>Kelemahan</vt:lpstr>
      <vt:lpstr>Tahapan e-Government</vt:lpstr>
      <vt:lpstr>Tahapan e-Government</vt:lpstr>
      <vt:lpstr>Tahapan e-Government</vt:lpstr>
      <vt:lpstr>e-Government di Indonesia</vt:lpstr>
      <vt:lpstr>e-Government di Indonesia</vt:lpstr>
      <vt:lpstr>e-Government di Indonesia</vt:lpstr>
      <vt:lpstr>e-Government di Indonesia</vt:lpstr>
      <vt:lpstr>e-Government di Indonesia</vt:lpstr>
      <vt:lpstr>e-Government di Indonesia</vt:lpstr>
      <vt:lpstr>e-Government di Indonesia</vt:lpstr>
      <vt:lpstr>e-Government di Indonesia</vt:lpstr>
      <vt:lpstr>Daftar Pustaka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10</cp:revision>
  <dcterms:created xsi:type="dcterms:W3CDTF">2014-03-17T17:19:23Z</dcterms:created>
  <dcterms:modified xsi:type="dcterms:W3CDTF">2014-03-23T13:27:33Z</dcterms:modified>
</cp:coreProperties>
</file>