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10DCD69-3858-4DF9-AEE9-B17559E66169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B9BAC3-F71D-4310-9AD7-EBC14530DA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D69-3858-4DF9-AEE9-B17559E66169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BAC3-F71D-4310-9AD7-EBC14530DA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10DCD69-3858-4DF9-AEE9-B17559E66169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B9BAC3-F71D-4310-9AD7-EBC14530DA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10DCD69-3858-4DF9-AEE9-B17559E66169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5F5D7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B9BAC3-F71D-4310-9AD7-EBC14530DA4F}" type="slidenum">
              <a:rPr lang="en-US" smtClean="0">
                <a:solidFill>
                  <a:srgbClr val="E5F5D7"/>
                </a:solidFill>
              </a:rPr>
              <a:pPr/>
              <a:t>‹#›</a:t>
            </a:fld>
            <a:endParaRPr lang="en-US">
              <a:solidFill>
                <a:srgbClr val="E5F5D7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D69-3858-4DF9-AEE9-B17559E66169}" type="datetimeFigureOut">
              <a:rPr lang="en-US" smtClean="0">
                <a:solidFill>
                  <a:srgbClr val="FFFFFF"/>
                </a:solidFill>
              </a:rPr>
              <a:pPr/>
              <a:t>3/17/2014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9BAC3-F71D-4310-9AD7-EBC14530DA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D69-3858-4DF9-AEE9-B17559E66169}" type="datetimeFigureOut">
              <a:rPr lang="en-US" smtClean="0">
                <a:solidFill>
                  <a:srgbClr val="FFFFFF"/>
                </a:solidFill>
              </a:rPr>
              <a:pPr/>
              <a:t>3/17/2014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B9BAC3-F71D-4310-9AD7-EBC14530DA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0DCD69-3858-4DF9-AEE9-B17559E66169}" type="datetimeFigureOut">
              <a:rPr lang="en-US" smtClean="0">
                <a:solidFill>
                  <a:srgbClr val="FFFFFF"/>
                </a:solidFill>
              </a:rPr>
              <a:pPr/>
              <a:t>3/17/2014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B9BAC3-F71D-4310-9AD7-EBC14530DA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0DCD69-3858-4DF9-AEE9-B17559E66169}" type="datetimeFigureOut">
              <a:rPr lang="en-US" smtClean="0">
                <a:solidFill>
                  <a:srgbClr val="FFFFFF"/>
                </a:solidFill>
              </a:rPr>
              <a:pPr/>
              <a:t>3/17/2014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B9BAC3-F71D-4310-9AD7-EBC14530DA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D69-3858-4DF9-AEE9-B17559E66169}" type="datetimeFigureOut">
              <a:rPr lang="en-US" smtClean="0">
                <a:solidFill>
                  <a:srgbClr val="FFFFFF"/>
                </a:solidFill>
              </a:rPr>
              <a:pPr/>
              <a:t>3/17/2014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9BAC3-F71D-4310-9AD7-EBC14530D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D69-3858-4DF9-AEE9-B17559E66169}" type="datetimeFigureOut">
              <a:rPr lang="en-US" smtClean="0">
                <a:solidFill>
                  <a:srgbClr val="FFFFFF"/>
                </a:solidFill>
              </a:rPr>
              <a:pPr/>
              <a:t>3/17/2014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B9BAC3-F71D-4310-9AD7-EBC14530DA4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D69-3858-4DF9-AEE9-B17559E66169}" type="datetimeFigureOut">
              <a:rPr lang="en-US" smtClean="0">
                <a:solidFill>
                  <a:srgbClr val="FFFFFF"/>
                </a:solidFill>
              </a:rPr>
              <a:pPr/>
              <a:t>3/17/2014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9BAC3-F71D-4310-9AD7-EBC14530DA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D69-3858-4DF9-AEE9-B17559E66169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9BAC3-F71D-4310-9AD7-EBC14530DA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0DCD69-3858-4DF9-AEE9-B17559E66169}" type="datetimeFigureOut">
              <a:rPr lang="en-US" smtClean="0">
                <a:solidFill>
                  <a:srgbClr val="FFFFFF"/>
                </a:solidFill>
              </a:rPr>
              <a:pPr/>
              <a:t>3/17/2014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B9BAC3-F71D-4310-9AD7-EBC14530DA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D69-3858-4DF9-AEE9-B17559E66169}" type="datetimeFigureOut">
              <a:rPr lang="en-US" smtClean="0">
                <a:solidFill>
                  <a:srgbClr val="FFFFFF"/>
                </a:solidFill>
              </a:rPr>
              <a:pPr/>
              <a:t>3/17/2014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BAC3-F71D-4310-9AD7-EBC14530D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10DCD69-3858-4DF9-AEE9-B17559E66169}" type="datetimeFigureOut">
              <a:rPr lang="en-US" smtClean="0">
                <a:solidFill>
                  <a:srgbClr val="FFFFFF"/>
                </a:solidFill>
              </a:rPr>
              <a:pPr/>
              <a:t>3/17/2014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B9BAC3-F71D-4310-9AD7-EBC14530D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D69-3858-4DF9-AEE9-B17559E66169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B9BAC3-F71D-4310-9AD7-EBC14530DA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0DCD69-3858-4DF9-AEE9-B17559E66169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B9BAC3-F71D-4310-9AD7-EBC14530DA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0DCD69-3858-4DF9-AEE9-B17559E66169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B9BAC3-F71D-4310-9AD7-EBC14530DA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D69-3858-4DF9-AEE9-B17559E66169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9BAC3-F71D-4310-9AD7-EBC14530DA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D69-3858-4DF9-AEE9-B17559E66169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B9BAC3-F71D-4310-9AD7-EBC14530DA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D69-3858-4DF9-AEE9-B17559E66169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9BAC3-F71D-4310-9AD7-EBC14530DA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0DCD69-3858-4DF9-AEE9-B17559E66169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B9BAC3-F71D-4310-9AD7-EBC14530DA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0DCD69-3858-4DF9-AEE9-B17559E66169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B9BAC3-F71D-4310-9AD7-EBC14530DA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0DCD69-3858-4DF9-AEE9-B17559E66169}" type="datetimeFigureOut">
              <a:rPr lang="en-US" smtClean="0">
                <a:solidFill>
                  <a:srgbClr val="FFFFFF"/>
                </a:solidFill>
              </a:rPr>
              <a:pPr/>
              <a:t>3/17/2014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B9BAC3-F71D-4310-9AD7-EBC14530D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Topik</a:t>
            </a:r>
            <a:r>
              <a:rPr lang="en-US" dirty="0" smtClean="0"/>
              <a:t> –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0"/>
            <a:ext cx="6477000" cy="990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Aplikasi</a:t>
            </a:r>
            <a:r>
              <a:rPr kumimoji="0" lang="en-US" sz="48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Open</a:t>
            </a:r>
            <a:r>
              <a:rPr kumimoji="0" lang="en-US" sz="4800" b="1" i="1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1" u="none" strike="noStrike" kern="1200" cap="all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SOurce</a:t>
            </a:r>
            <a:endParaRPr kumimoji="0" lang="en-US" sz="4800" b="1" i="1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7086600" cy="3810000"/>
          </a:xfrm>
        </p:spPr>
        <p:txBody>
          <a:bodyPr>
            <a:noAutofit/>
          </a:bodyPr>
          <a:lstStyle/>
          <a:p>
            <a:pPr marL="401638">
              <a:lnSpc>
                <a:spcPct val="150000"/>
              </a:lnSpc>
            </a:pPr>
            <a:r>
              <a:rPr lang="en-US" sz="2800" cap="none" dirty="0" err="1" smtClean="0">
                <a:solidFill>
                  <a:schemeClr val="accent3">
                    <a:lumMod val="50000"/>
                  </a:schemeClr>
                </a:solidFill>
              </a:rPr>
              <a:t>Johanes</a:t>
            </a: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> Kevin </a:t>
            </a:r>
            <a:r>
              <a:rPr lang="en-US" sz="2800" cap="none" dirty="0" err="1" smtClean="0">
                <a:solidFill>
                  <a:schemeClr val="accent3">
                    <a:lumMod val="50000"/>
                  </a:schemeClr>
                </a:solidFill>
              </a:rPr>
              <a:t>Lumadi</a:t>
            </a: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>     	1501151501</a:t>
            </a:r>
            <a:b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>Deny </a:t>
            </a:r>
            <a:r>
              <a:rPr lang="en-US" sz="2800" cap="none" dirty="0" err="1" smtClean="0">
                <a:solidFill>
                  <a:schemeClr val="accent3">
                    <a:lumMod val="50000"/>
                  </a:schemeClr>
                </a:solidFill>
              </a:rPr>
              <a:t>Setiawan</a:t>
            </a: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>		</a:t>
            </a: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>	1501152580</a:t>
            </a: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cap="none" dirty="0" err="1" smtClean="0">
                <a:solidFill>
                  <a:schemeClr val="accent3">
                    <a:lumMod val="50000"/>
                  </a:schemeClr>
                </a:solidFill>
              </a:rPr>
              <a:t>Machliza</a:t>
            </a: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> Devi </a:t>
            </a:r>
            <a:r>
              <a:rPr lang="en-US" sz="2800" cap="none" dirty="0" err="1" smtClean="0">
                <a:solidFill>
                  <a:schemeClr val="accent3">
                    <a:lumMod val="50000"/>
                  </a:schemeClr>
                </a:solidFill>
              </a:rPr>
              <a:t>Sasmita</a:t>
            </a: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> 	</a:t>
            </a: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>1501169511</a:t>
            </a: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>Silvia Line			</a:t>
            </a: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>	1501171466</a:t>
            </a: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>Billie </a:t>
            </a:r>
            <a:r>
              <a:rPr lang="en-US" sz="2800" cap="none" dirty="0" err="1" smtClean="0">
                <a:solidFill>
                  <a:schemeClr val="accent3">
                    <a:lumMod val="50000"/>
                  </a:schemeClr>
                </a:solidFill>
              </a:rPr>
              <a:t>Enceil</a:t>
            </a: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>			</a:t>
            </a:r>
            <a:r>
              <a:rPr lang="en-US" sz="2800" cap="none" dirty="0" smtClean="0">
                <a:solidFill>
                  <a:schemeClr val="accent3">
                    <a:lumMod val="50000"/>
                  </a:schemeClr>
                </a:solidFill>
              </a:rPr>
              <a:t>1501171951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5943600"/>
            <a:ext cx="1676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06-PFM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990600" cy="15240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>
            <a:off x="8153400" y="0"/>
            <a:ext cx="990600" cy="15240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613" y="838360"/>
            <a:ext cx="2287587" cy="2057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Kerugian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 </a:t>
            </a:r>
            <a:r>
              <a:rPr lang="en-US" dirty="0" smtClean="0"/>
              <a:t>platform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JAVA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JAVA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i="1" dirty="0" err="1" smtClean="0"/>
              <a:t>competible</a:t>
            </a:r>
            <a:r>
              <a:rPr lang="en-US" i="1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 platform 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smtClean="0"/>
              <a:t>J2SE yang  SWT – AWT bridge-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 platform Mac OS.</a:t>
            </a:r>
            <a:endParaRPr lang="en-US" dirty="0"/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Penerapan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344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mengimplementasi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i="1" dirty="0" smtClean="0"/>
              <a:t>open source</a:t>
            </a:r>
            <a:r>
              <a:rPr lang="en-US" dirty="0" smtClean="0"/>
              <a:t>. Mari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i="1" dirty="0" smtClean="0"/>
              <a:t>Information System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i="1" dirty="0" smtClean="0"/>
              <a:t>e-learning, web developer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Enterprise Resource Planning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C:\Users\Sony\Desktop\L 4893 zaa\opensour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343400"/>
            <a:ext cx="4114800" cy="232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Dalam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e-learning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Moodle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id-ID" dirty="0" smtClean="0"/>
              <a:t>Course </a:t>
            </a:r>
            <a:r>
              <a:rPr lang="id-ID" dirty="0" smtClean="0"/>
              <a:t>management System yang dapat digunakan secara gratis untuk menciptakan website interaktif dimana guru dan murid dapat berkomunikasi dan berkolaborasi dalam dunia </a:t>
            </a:r>
            <a:r>
              <a:rPr lang="id-ID" dirty="0" smtClean="0"/>
              <a:t>pendidikan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Users\Sony\Desktop\L 4893 zaa\moo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953990"/>
            <a:ext cx="3962400" cy="1904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esktop\L 4893 zaa\moodleorgforums1-1024x8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5790"/>
            <a:ext cx="7781925" cy="639121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895600" y="6350169"/>
            <a:ext cx="36749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Contoh</a:t>
            </a:r>
            <a:r>
              <a:rPr lang="en-US" sz="2000" b="1" dirty="0" smtClean="0"/>
              <a:t> 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enggunaan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Moodle</a:t>
            </a:r>
            <a:endParaRPr lang="en-US" sz="20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Dalam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e-learning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dirty="0" smtClean="0"/>
              <a:t>Claroline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S</a:t>
            </a:r>
            <a:r>
              <a:rPr lang="id-ID" dirty="0" smtClean="0"/>
              <a:t>ebuah </a:t>
            </a:r>
            <a:r>
              <a:rPr lang="id-ID" dirty="0" smtClean="0"/>
              <a:t>LMS yang Open Source yang memungkinkan pengajar untuk membangun kelas online secara efektif dan mengatur pembelajaran serta kolaborasi aktivitas melalui web.</a:t>
            </a:r>
            <a:endParaRPr lang="en-US" dirty="0" smtClean="0"/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C:\Users\Sony\Desktop\L 4893 zaa\claro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876800"/>
            <a:ext cx="3199002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5600" y="6350169"/>
            <a:ext cx="3674977" cy="50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Contoh</a:t>
            </a:r>
            <a:r>
              <a:rPr lang="en-US" sz="2000" b="1" dirty="0" smtClean="0"/>
              <a:t> 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enggunaan</a:t>
            </a:r>
            <a:r>
              <a:rPr lang="en-US" sz="2000" b="1" dirty="0" smtClean="0"/>
              <a:t> </a:t>
            </a:r>
            <a:r>
              <a:rPr lang="id-ID" sz="2000" b="1" dirty="0" smtClean="0"/>
              <a:t>Claroline</a:t>
            </a:r>
            <a:endParaRPr lang="en-US" sz="2000" b="1" dirty="0" smtClean="0"/>
          </a:p>
        </p:txBody>
      </p:sp>
      <p:pic>
        <p:nvPicPr>
          <p:cNvPr id="6146" name="Picture 2" descr="C:\Users\Sony\Desktop\L 4893 zaa\screen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14343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Dalam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Web Developer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Apache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id-ID" dirty="0" smtClean="0"/>
              <a:t>Apache merupakan web server yang digunakan untuk membuat server pada website, dan bisa membuat satu komputer memiliki server dan klien dalam satu tubuh. </a:t>
            </a:r>
            <a:endParaRPr lang="en-US" dirty="0" smtClean="0"/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 descr="C:\Users\Sony\Desktop\L 4893 zaa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953000"/>
            <a:ext cx="2809875" cy="161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5600" y="6350169"/>
            <a:ext cx="3674977" cy="50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Apache</a:t>
            </a:r>
            <a:endParaRPr lang="en-US" sz="2000" b="1" dirty="0" smtClean="0"/>
          </a:p>
        </p:txBody>
      </p:sp>
      <p:pic>
        <p:nvPicPr>
          <p:cNvPr id="8194" name="Picture 2" descr="C:\Users\Sony\Desktop\L 4893 zaa\how-do-i-download-and-install-the-apache-web-server-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162800" cy="6196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Dalam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Web Developer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dirty="0" smtClean="0"/>
              <a:t>Joomla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id-ID" dirty="0" smtClean="0"/>
              <a:t>Joomla adalah sebuah </a:t>
            </a:r>
            <a:r>
              <a:rPr lang="id-ID" i="1" dirty="0" smtClean="0"/>
              <a:t>Content management System Open Source</a:t>
            </a:r>
            <a:r>
              <a:rPr lang="id-ID" dirty="0" smtClean="0"/>
              <a:t> yang dapat mengubah konten suatu website yang sudah diberikan hak untuk </a:t>
            </a:r>
            <a:r>
              <a:rPr lang="id-ID" dirty="0" smtClean="0"/>
              <a:t>mengubahnya</a:t>
            </a:r>
            <a:r>
              <a:rPr lang="en-US" dirty="0" smtClean="0"/>
              <a:t>.</a:t>
            </a:r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219" name="Picture 3" descr="C:\Users\Sony\Desktop\L 4893 zaa\joom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876800"/>
            <a:ext cx="2362200" cy="1616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5600" y="6350169"/>
            <a:ext cx="3674977" cy="50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/>
              <a:t>Joomla</a:t>
            </a:r>
            <a:endParaRPr lang="en-US" sz="2000" b="1" dirty="0" smtClean="0"/>
          </a:p>
        </p:txBody>
      </p:sp>
      <p:pic>
        <p:nvPicPr>
          <p:cNvPr id="4" name="Picture 2" descr="C:\Users\Sony\Desktop\L 4893 zaa\jooml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7239000" cy="5656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Pengertian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95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i="1" dirty="0" smtClean="0"/>
              <a:t>Open Source </a:t>
            </a:r>
            <a:r>
              <a:rPr lang="en-US" dirty="0" err="1" smtClean="0"/>
              <a:t>adalah</a:t>
            </a:r>
            <a:r>
              <a:rPr lang="en-US" dirty="0" smtClean="0"/>
              <a:t> program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lisensinya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kebebasan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i="1" dirty="0" smtClean="0"/>
              <a:t>user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, </a:t>
            </a:r>
            <a:r>
              <a:rPr lang="en-US" dirty="0" err="1" smtClean="0"/>
              <a:t>mempelajari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r>
              <a:rPr lang="en-US" dirty="0" smtClean="0"/>
              <a:t> program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i="1" dirty="0" smtClean="0"/>
              <a:t>user</a:t>
            </a:r>
            <a:r>
              <a:rPr lang="en-US" dirty="0" smtClean="0"/>
              <a:t> 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royalti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 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Dalam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ERP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dirty="0" smtClean="0"/>
              <a:t>Compiere 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id-ID" dirty="0" smtClean="0"/>
              <a:t>Compiere </a:t>
            </a:r>
            <a:r>
              <a:rPr lang="id-ID" dirty="0" smtClean="0"/>
              <a:t>merupakan aplikasi berskala besar yang terdiri dari aplikasi ERP, CRM, dan Point of Sales. Compiere ialah salah satu Aplikasi Open Source yang mendukung pengembangan ERP pada perusahaan. </a:t>
            </a:r>
            <a:endParaRPr lang="en-US" dirty="0" smtClean="0"/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2" name="Picture 2" descr="C:\Users\Sony\Desktop\L 4893 zaa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410200"/>
            <a:ext cx="42672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5600" y="6172200"/>
            <a:ext cx="3674977" cy="50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/>
              <a:t>Compiere</a:t>
            </a:r>
            <a:endParaRPr lang="en-US" sz="2000" b="1" dirty="0" smtClean="0"/>
          </a:p>
        </p:txBody>
      </p:sp>
      <p:pic>
        <p:nvPicPr>
          <p:cNvPr id="11266" name="Picture 2" descr="C:\Users\Sony\Desktop\L 4893 zaa\AccountingProcess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906399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Dalam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ERP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dirty="0" smtClean="0"/>
              <a:t>OpenERP 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id-ID" dirty="0" smtClean="0"/>
              <a:t>OpenERP </a:t>
            </a:r>
            <a:r>
              <a:rPr lang="id-ID" dirty="0" smtClean="0"/>
              <a:t>adalah aplikasi bisnis yang sangat lengkap meliputi Sales, CRM, Manajemen Proyek, Manajemen Pergudangan, Manufaktur, Manajemen Keuangan, Sumber Daya Manusia, dll. </a:t>
            </a:r>
            <a:endParaRPr lang="en-US" dirty="0" smtClean="0"/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290" name="Picture 2" descr="C:\Users\Sony\Desktop\L 4893 zaa\openerp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410200"/>
            <a:ext cx="4822825" cy="1244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5600" y="5943600"/>
            <a:ext cx="3674977" cy="50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/>
              <a:t>OpenERP</a:t>
            </a:r>
            <a:endParaRPr lang="en-US" sz="2000" b="1" dirty="0" smtClean="0"/>
          </a:p>
        </p:txBody>
      </p:sp>
      <p:pic>
        <p:nvPicPr>
          <p:cNvPr id="13314" name="Picture 2" descr="C:\Users\Sony\Desktop\L 4893 zaa\OpenERP-Invoice-in-Currenc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3412"/>
            <a:ext cx="8763000" cy="492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Daftar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Pustaka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http://filmpelajar.com/tutorial/apa-itu-open-source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http://blog.stikom.edu/kjatmika/2011/03/23/antara-open-source-dan-propietary-makalah/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http://deastiyatin.blogspot.com/2013/03/karakteristik-open-source-dan-freeware_8.html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http://</a:t>
            </a:r>
            <a:r>
              <a:rPr lang="en-US" dirty="0" smtClean="0"/>
              <a:t>www.hdn.or.id/index.php/research/2007/alternatif_aplikasi_open_source_terhadap</a:t>
            </a:r>
            <a:endParaRPr lang="en-US" dirty="0" smtClean="0"/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0" y="0"/>
            <a:ext cx="990600" cy="15240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>
            <a:off x="8153400" y="0"/>
            <a:ext cx="990600" cy="15240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V="1">
            <a:off x="0" y="5257800"/>
            <a:ext cx="990600" cy="1600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flipH="1" flipV="1">
            <a:off x="8153400" y="5257800"/>
            <a:ext cx="990600" cy="1600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5999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828800" y="2590800"/>
            <a:ext cx="5791200" cy="7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" y="3886200"/>
            <a:ext cx="5791200" cy="7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Karakteristik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153400" cy="5334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US" b="1" dirty="0" err="1" smtClean="0"/>
              <a:t>Distribusi</a:t>
            </a:r>
            <a:r>
              <a:rPr lang="en-US" b="1" dirty="0" smtClean="0"/>
              <a:t> </a:t>
            </a:r>
            <a:r>
              <a:rPr lang="en-US" b="1" dirty="0" err="1" smtClean="0"/>
              <a:t>Cuma</a:t>
            </a:r>
            <a:r>
              <a:rPr lang="en-US" b="1" dirty="0" smtClean="0"/>
              <a:t> - </a:t>
            </a:r>
            <a:r>
              <a:rPr lang="en-US" b="1" dirty="0" err="1" smtClean="0"/>
              <a:t>Cuma</a:t>
            </a:r>
            <a:endParaRPr lang="en-US" dirty="0" smtClean="0"/>
          </a:p>
          <a:p>
            <a:pPr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id-ID" dirty="0" smtClean="0"/>
              <a:t>Aplikasi </a:t>
            </a:r>
            <a:r>
              <a:rPr lang="id-ID" i="1" dirty="0" smtClean="0"/>
              <a:t>Open Source</a:t>
            </a:r>
            <a:r>
              <a:rPr lang="id-ID" dirty="0" smtClean="0"/>
              <a:t> dapat </a:t>
            </a:r>
            <a:r>
              <a:rPr lang="id-ID" dirty="0" smtClean="0"/>
              <a:t>di</a:t>
            </a:r>
            <a:r>
              <a:rPr lang="en-US" dirty="0" smtClean="0"/>
              <a:t>g</a:t>
            </a:r>
            <a:r>
              <a:rPr lang="id-ID" dirty="0" smtClean="0"/>
              <a:t>unakan </a:t>
            </a:r>
            <a:r>
              <a:rPr lang="id-ID" dirty="0" smtClean="0"/>
              <a:t>oleh semua orang secara </a:t>
            </a:r>
            <a:r>
              <a:rPr lang="en-US" dirty="0" smtClean="0"/>
              <a:t>gratis </a:t>
            </a:r>
            <a:r>
              <a:rPr lang="id-ID" dirty="0" smtClean="0"/>
              <a:t>tanpa </a:t>
            </a:r>
            <a:r>
              <a:rPr lang="id-ID" dirty="0" smtClean="0"/>
              <a:t>bentuk pembayaran apapun. </a:t>
            </a:r>
            <a:endParaRPr lang="en-US" dirty="0" smtClean="0"/>
          </a:p>
          <a:p>
            <a:pPr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Contohnya</a:t>
            </a:r>
            <a:r>
              <a:rPr lang="en-US" dirty="0" smtClean="0"/>
              <a:t>: </a:t>
            </a:r>
            <a:r>
              <a:rPr lang="id-ID" dirty="0" smtClean="0"/>
              <a:t>Open</a:t>
            </a:r>
            <a:r>
              <a:rPr lang="en-US" dirty="0" smtClean="0"/>
              <a:t> </a:t>
            </a:r>
            <a:r>
              <a:rPr lang="id-ID" dirty="0" smtClean="0"/>
              <a:t>Office </a:t>
            </a:r>
            <a:r>
              <a:rPr lang="id-ID" dirty="0" smtClean="0"/>
              <a:t>keluaran Sun Microsystem dan Java</a:t>
            </a:r>
            <a:endParaRPr lang="en-US" dirty="0" smtClean="0"/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dimodifikasi</a:t>
            </a:r>
            <a:endParaRPr lang="en-US" dirty="0" smtClean="0"/>
          </a:p>
          <a:p>
            <a:pPr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i="1" dirty="0" smtClean="0"/>
              <a:t>User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. </a:t>
            </a:r>
          </a:p>
          <a:p>
            <a:pPr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Contohnya</a:t>
            </a:r>
            <a:r>
              <a:rPr lang="en-US" dirty="0" smtClean="0"/>
              <a:t>: OS Linux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diskriminatif</a:t>
            </a:r>
            <a:endParaRPr lang="en-US" dirty="0" smtClean="0"/>
          </a:p>
          <a:p>
            <a:pPr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id-ID" i="1" dirty="0" smtClean="0"/>
              <a:t>Open </a:t>
            </a:r>
            <a:r>
              <a:rPr lang="id-ID" i="1" dirty="0" smtClean="0"/>
              <a:t>Source </a:t>
            </a:r>
            <a:r>
              <a:rPr lang="id-ID" dirty="0" smtClean="0"/>
              <a:t>dapat </a:t>
            </a:r>
            <a:r>
              <a:rPr lang="id-ID" dirty="0" smtClean="0"/>
              <a:t>digunakan oleh semua pihak </a:t>
            </a:r>
            <a:r>
              <a:rPr lang="id-ID" dirty="0" smtClean="0"/>
              <a:t>ta</a:t>
            </a:r>
            <a:r>
              <a:rPr lang="en-US" dirty="0" err="1" smtClean="0"/>
              <a:t>npa</a:t>
            </a:r>
            <a:r>
              <a:rPr lang="id-ID" dirty="0" smtClean="0"/>
              <a:t> </a:t>
            </a:r>
            <a:r>
              <a:rPr lang="id-ID" dirty="0" smtClean="0"/>
              <a:t>terkecuali.</a:t>
            </a:r>
            <a:endParaRPr lang="en-US" dirty="0" smtClean="0"/>
          </a:p>
          <a:p>
            <a:pPr algn="just">
              <a:lnSpc>
                <a:spcPct val="160000"/>
              </a:lnSpc>
              <a:spcBef>
                <a:spcPts val="600"/>
              </a:spcBef>
            </a:pPr>
            <a:endParaRPr lang="en-US" dirty="0"/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Karakteristik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1534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/>
              <a:t>Lisensi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spesifik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id-ID" dirty="0" smtClean="0"/>
              <a:t>Syarat </a:t>
            </a:r>
            <a:r>
              <a:rPr lang="id-ID" dirty="0" smtClean="0"/>
              <a:t>lisensi dapat digunakan oleh semua orang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err="1" smtClean="0"/>
              <a:t>Lisensi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membatasi</a:t>
            </a:r>
            <a:r>
              <a:rPr lang="en-US" b="1" dirty="0" smtClean="0"/>
              <a:t> software lain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 smtClean="0"/>
              <a:t>user </a:t>
            </a:r>
            <a:r>
              <a:rPr lang="id-ID" dirty="0" smtClean="0"/>
              <a:t>memasang </a:t>
            </a:r>
            <a:r>
              <a:rPr lang="id-ID" dirty="0" smtClean="0"/>
              <a:t>aplikasi </a:t>
            </a:r>
            <a:r>
              <a:rPr lang="id-ID" i="1" dirty="0" smtClean="0"/>
              <a:t>Open </a:t>
            </a:r>
            <a:r>
              <a:rPr lang="id-ID" i="1" dirty="0" smtClean="0"/>
              <a:t>Source</a:t>
            </a:r>
            <a:r>
              <a:rPr lang="en-US" i="1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id-ID" dirty="0" smtClean="0"/>
              <a:t>tidak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id-ID" dirty="0" smtClean="0"/>
              <a:t>mengganggu </a:t>
            </a:r>
            <a:r>
              <a:rPr lang="id-ID" dirty="0" smtClean="0"/>
              <a:t>kinerja </a:t>
            </a:r>
            <a:r>
              <a:rPr lang="id-ID" i="1" dirty="0" smtClean="0"/>
              <a:t>software </a:t>
            </a:r>
            <a:r>
              <a:rPr lang="id-ID" dirty="0" smtClean="0"/>
              <a:t>lain yang telah terpasang di komputer </a:t>
            </a:r>
            <a:r>
              <a:rPr lang="en-US" i="1" dirty="0" smtClean="0"/>
              <a:t>user.</a:t>
            </a:r>
            <a:endParaRPr lang="en-US" i="1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dirty="0"/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Keuntungan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58200" cy="5029200"/>
          </a:xfrm>
        </p:spPr>
        <p:txBody>
          <a:bodyPr>
            <a:normAutofit/>
          </a:bodyPr>
          <a:lstStyle/>
          <a:p>
            <a:pPr marL="34925" indent="130175">
              <a:lnSpc>
                <a:spcPct val="150000"/>
              </a:lnSpc>
              <a:buNone/>
            </a:pPr>
            <a:r>
              <a:rPr lang="en-US" dirty="0" err="1" smtClean="0"/>
              <a:t>Keuntungan</a:t>
            </a:r>
            <a:r>
              <a:rPr lang="en-US" dirty="0" smtClean="0"/>
              <a:t> paling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i="1" dirty="0" smtClean="0"/>
              <a:t>Open Source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mendistribusikan</a:t>
            </a:r>
            <a:r>
              <a:rPr lang="en-US" dirty="0" smtClean="0"/>
              <a:t> 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code.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Ketersediaan</a:t>
            </a:r>
            <a:r>
              <a:rPr lang="en-US" dirty="0" smtClean="0"/>
              <a:t> source code 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disandera</a:t>
            </a:r>
            <a:r>
              <a:rPr lang="en-US" dirty="0" smtClean="0"/>
              <a:t> vendor.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Keuntungan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 fontScale="92500" lnSpcReduction="20000"/>
          </a:bodyPr>
          <a:lstStyle/>
          <a:p>
            <a:pPr marL="34925" indent="130175">
              <a:lnSpc>
                <a:spcPct val="150000"/>
              </a:lnSpc>
              <a:buNone/>
            </a:pP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bugs, error</a:t>
            </a:r>
            <a:r>
              <a:rPr lang="en-US" dirty="0" smtClean="0"/>
              <a:t>)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diperbaiki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 (</a:t>
            </a:r>
            <a:r>
              <a:rPr lang="en-US" i="1" dirty="0" smtClean="0"/>
              <a:t>secure</a:t>
            </a:r>
            <a:r>
              <a:rPr lang="en-US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(SDM)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terjamin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Hemat</a:t>
            </a:r>
            <a:r>
              <a:rPr lang="en-US" dirty="0" smtClean="0"/>
              <a:t> </a:t>
            </a:r>
            <a:r>
              <a:rPr lang="en-US" dirty="0" err="1" smtClean="0"/>
              <a:t>biaya.Sebagian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 developer 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/</a:t>
            </a:r>
            <a:r>
              <a:rPr lang="en-US" dirty="0" err="1" smtClean="0"/>
              <a:t>digaji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Keuntungan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Mencegah</a:t>
            </a:r>
            <a:r>
              <a:rPr lang="en-US" dirty="0" smtClean="0"/>
              <a:t> </a:t>
            </a:r>
            <a:r>
              <a:rPr lang="en-US" i="1" dirty="0" smtClean="0"/>
              <a:t>software privacy</a:t>
            </a:r>
            <a:r>
              <a:rPr lang="en-US" dirty="0" smtClean="0"/>
              <a:t> yang </a:t>
            </a: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User</a:t>
            </a:r>
            <a:r>
              <a:rPr lang="en-US" dirty="0" smtClean="0"/>
              <a:t> 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salinan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,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lisensi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i="1" dirty="0" smtClean="0"/>
              <a:t>User</a:t>
            </a:r>
            <a:r>
              <a:rPr lang="en-US" dirty="0" smtClean="0"/>
              <a:t> 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mengunci</a:t>
            </a:r>
            <a:r>
              <a:rPr lang="en-US" dirty="0" smtClean="0"/>
              <a:t> agar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kalangan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memodifikasinya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mengulangi</a:t>
            </a:r>
            <a:r>
              <a:rPr lang="en-US" dirty="0" smtClean="0"/>
              <a:t> </a:t>
            </a:r>
            <a:r>
              <a:rPr lang="en-US" i="1" dirty="0" smtClean="0"/>
              <a:t>development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Kerugian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Sedikitnya</a:t>
            </a:r>
            <a:r>
              <a:rPr lang="en-US" dirty="0" smtClean="0"/>
              <a:t> SDM </a:t>
            </a:r>
            <a:r>
              <a:rPr lang="en-US" dirty="0" smtClean="0"/>
              <a:t>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i="1" dirty="0" smtClean="0"/>
              <a:t>open </a:t>
            </a:r>
            <a:r>
              <a:rPr lang="en-US" i="1" dirty="0" smtClean="0"/>
              <a:t>source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i="1" dirty="0" smtClean="0"/>
              <a:t>source code </a:t>
            </a:r>
            <a:r>
              <a:rPr lang="en-US" dirty="0" smtClean="0"/>
              <a:t>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sia-sia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SDM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menggunakannya</a:t>
            </a:r>
            <a:r>
              <a:rPr lang="en-US" dirty="0" smtClean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proteksi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HaKI</a:t>
            </a:r>
            <a:r>
              <a:rPr lang="en-US" dirty="0" smtClean="0"/>
              <a:t> (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Intelektual</a:t>
            </a:r>
            <a:r>
              <a:rPr lang="en-US" dirty="0" smtClean="0"/>
              <a:t> )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menyalah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i="1" dirty="0" smtClean="0"/>
              <a:t>software-software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pembajakan</a:t>
            </a:r>
            <a:r>
              <a:rPr lang="en-US" dirty="0" smtClean="0"/>
              <a:t> , </a:t>
            </a:r>
            <a:r>
              <a:rPr lang="en-US" i="1" dirty="0" smtClean="0"/>
              <a:t>Crack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 </a:t>
            </a:r>
            <a:r>
              <a:rPr lang="en-US" i="1" dirty="0" smtClean="0"/>
              <a:t>serial </a:t>
            </a:r>
            <a:r>
              <a:rPr lang="en-US" i="1" dirty="0" smtClean="0"/>
              <a:t>number</a:t>
            </a:r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Kerugian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Open Source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i="1" dirty="0" smtClean="0"/>
              <a:t>project status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limitasi</a:t>
            </a:r>
            <a:r>
              <a:rPr lang="en-US" dirty="0" smtClean="0"/>
              <a:t> 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–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i="1" dirty="0" smtClean="0"/>
              <a:t>software </a:t>
            </a:r>
            <a:r>
              <a:rPr lang="en-US" dirty="0" err="1" smtClean="0"/>
              <a:t>dengan</a:t>
            </a:r>
            <a:r>
              <a:rPr lang="en-US" dirty="0" smtClean="0"/>
              <a:t> yang lain,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kebetulan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i="1" dirty="0" smtClean="0"/>
              <a:t>Open </a:t>
            </a:r>
            <a:r>
              <a:rPr lang="en-US" i="1" dirty="0" smtClean="0"/>
              <a:t>Source</a:t>
            </a:r>
            <a:r>
              <a:rPr lang="en-US" dirty="0" smtClean="0"/>
              <a:t> 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garansi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.</a:t>
            </a:r>
            <a:endParaRPr lang="en-US" i="1" dirty="0" smtClean="0"/>
          </a:p>
        </p:txBody>
      </p:sp>
      <p:pic>
        <p:nvPicPr>
          <p:cNvPr id="4" name="Picture 2" descr="C:\Users\Sony\Desktop\L 4893 zaa\288px-Open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24512"/>
            <a:ext cx="1371600" cy="1233488"/>
          </a:xfrm>
          <a:prstGeom prst="rect">
            <a:avLst/>
          </a:prstGeom>
          <a:noFill/>
        </p:spPr>
      </p:pic>
      <p:sp>
        <p:nvSpPr>
          <p:cNvPr id="5" name="Half Frame 4"/>
          <p:cNvSpPr/>
          <p:nvPr/>
        </p:nvSpPr>
        <p:spPr>
          <a:xfrm>
            <a:off x="0" y="0"/>
            <a:ext cx="990600" cy="838200"/>
          </a:xfrm>
          <a:prstGeom prst="halfFrame">
            <a:avLst>
              <a:gd name="adj1" fmla="val 30306"/>
              <a:gd name="adj2" fmla="val 22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FFFFFF"/>
      </a:dk2>
      <a:lt2>
        <a:srgbClr val="E5F5D7"/>
      </a:lt2>
      <a:accent1>
        <a:srgbClr val="7FD13B"/>
      </a:accent1>
      <a:accent2>
        <a:srgbClr val="EA157A"/>
      </a:accent2>
      <a:accent3>
        <a:srgbClr val="92D050"/>
      </a:accent3>
      <a:accent4>
        <a:srgbClr val="00ADDC"/>
      </a:accent4>
      <a:accent5>
        <a:srgbClr val="738AC8"/>
      </a:accent5>
      <a:accent6>
        <a:srgbClr val="1AB39F"/>
      </a:accent6>
      <a:hlink>
        <a:srgbClr val="92D050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Custom 3">
      <a:dk1>
        <a:sysClr val="windowText" lastClr="000000"/>
      </a:dk1>
      <a:lt1>
        <a:sysClr val="window" lastClr="FFFFFF"/>
      </a:lt1>
      <a:dk2>
        <a:srgbClr val="FFFFFF"/>
      </a:dk2>
      <a:lt2>
        <a:srgbClr val="E5F5D7"/>
      </a:lt2>
      <a:accent1>
        <a:srgbClr val="7FD13B"/>
      </a:accent1>
      <a:accent2>
        <a:srgbClr val="EA157A"/>
      </a:accent2>
      <a:accent3>
        <a:srgbClr val="92D050"/>
      </a:accent3>
      <a:accent4>
        <a:srgbClr val="00ADDC"/>
      </a:accent4>
      <a:accent5>
        <a:srgbClr val="738AC8"/>
      </a:accent5>
      <a:accent6>
        <a:srgbClr val="1AB39F"/>
      </a:accent6>
      <a:hlink>
        <a:srgbClr val="92D050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320</Words>
  <Application>Microsoft Office PowerPoint</Application>
  <PresentationFormat>On-screen Show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Median</vt:lpstr>
      <vt:lpstr>1_Median</vt:lpstr>
      <vt:lpstr>Johanes Kevin Lumadi      1501151501 Deny Setiawan   1501152580 Machliza Devi Sasmita  1501169511 Silvia Line    1501171466 Billie Enceil   1501171951</vt:lpstr>
      <vt:lpstr>Pengertian Open Source</vt:lpstr>
      <vt:lpstr>Karakteristik Open Source</vt:lpstr>
      <vt:lpstr>Karakteristik Open Source</vt:lpstr>
      <vt:lpstr>Keuntungan Open Source</vt:lpstr>
      <vt:lpstr>Keuntungan Open Source</vt:lpstr>
      <vt:lpstr>Keuntungan Open Source</vt:lpstr>
      <vt:lpstr>Kerugian Open Source</vt:lpstr>
      <vt:lpstr>Kerugian Open Source</vt:lpstr>
      <vt:lpstr>Kerugian Open Source</vt:lpstr>
      <vt:lpstr>Penerapan Open Source</vt:lpstr>
      <vt:lpstr>Open Source Dalam e-learning</vt:lpstr>
      <vt:lpstr>Slide 13</vt:lpstr>
      <vt:lpstr>Open Source Dalam e-learning</vt:lpstr>
      <vt:lpstr>Slide 15</vt:lpstr>
      <vt:lpstr>Open Source Dalam Web Developer</vt:lpstr>
      <vt:lpstr>Slide 17</vt:lpstr>
      <vt:lpstr>Open Source Dalam Web Developer</vt:lpstr>
      <vt:lpstr>Slide 19</vt:lpstr>
      <vt:lpstr>Open Source Dalam ERP</vt:lpstr>
      <vt:lpstr>Slide 21</vt:lpstr>
      <vt:lpstr>Open Source Dalam ERP</vt:lpstr>
      <vt:lpstr>Slide 23</vt:lpstr>
      <vt:lpstr>Daftar Pustaka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Johanes Kevin Lumadi      1501151501 Deny Setiawan   1501152580 Machliza Devi Sasmita  1501169511 Silvia Line    1501171466 Billie Enceil   1501171951</dc:title>
  <dc:creator>Sony</dc:creator>
  <cp:lastModifiedBy>Sony</cp:lastModifiedBy>
  <cp:revision>7</cp:revision>
  <dcterms:created xsi:type="dcterms:W3CDTF">2014-03-17T16:12:24Z</dcterms:created>
  <dcterms:modified xsi:type="dcterms:W3CDTF">2014-03-17T17:16:02Z</dcterms:modified>
</cp:coreProperties>
</file>