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  <p:sldMasterId id="2147483756" r:id="rId2"/>
  </p:sldMasterIdLst>
  <p:notesMasterIdLst>
    <p:notesMasterId r:id="rId19"/>
  </p:notesMasterIdLst>
  <p:sldIdLst>
    <p:sldId id="266" r:id="rId3"/>
    <p:sldId id="258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76" r:id="rId14"/>
    <p:sldId id="277" r:id="rId15"/>
    <p:sldId id="278" r:id="rId16"/>
    <p:sldId id="279" r:id="rId17"/>
    <p:sldId id="280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653"/>
    <a:srgbClr val="AC8A0C"/>
    <a:srgbClr val="EAB2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1391BB-F4EE-406F-A8D9-564396B32B00}" type="datetimeFigureOut">
              <a:rPr lang="en-US" smtClean="0"/>
              <a:pPr/>
              <a:t>6/3/2014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22E29A-C906-4721-B728-C75A4CE8521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22E29A-C906-4721-B728-C75A4CE8521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22E29A-C906-4721-B728-C75A4CE85219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22E29A-C906-4721-B728-C75A4CE85219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22E29A-C906-4721-B728-C75A4CE85219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22E29A-C906-4721-B728-C75A4CE85219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22E29A-C906-4721-B728-C75A4CE85219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22E29A-C906-4721-B728-C75A4CE85219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22E29A-C906-4721-B728-C75A4CE8521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22E29A-C906-4721-B728-C75A4CE8521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22E29A-C906-4721-B728-C75A4CE8521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22E29A-C906-4721-B728-C75A4CE85219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22E29A-C906-4721-B728-C75A4CE85219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22E29A-C906-4721-B728-C75A4CE85219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22E29A-C906-4721-B728-C75A4CE85219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22E29A-C906-4721-B728-C75A4CE85219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37C270-4409-4A23-AF2A-65655638387B}" type="datetimeFigureOut">
              <a:rPr lang="en-US" smtClean="0"/>
              <a:pPr/>
              <a:t>6/3/2014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50F5BE-29D5-4386-8B98-88E88D96FF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37C270-4409-4A23-AF2A-65655638387B}" type="datetimeFigureOut">
              <a:rPr lang="en-US" smtClean="0"/>
              <a:pPr/>
              <a:t>6/3/2014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50F5BE-29D5-4386-8B98-88E88D96FF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37C270-4409-4A23-AF2A-65655638387B}" type="datetimeFigureOut">
              <a:rPr lang="en-US" smtClean="0"/>
              <a:pPr/>
              <a:t>6/3/2014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50F5BE-29D5-4386-8B98-88E88D96FF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10DCD69-3858-4DF9-AEE9-B17559E66169}" type="datetimeFigureOut">
              <a:rPr lang="en-US" smtClean="0"/>
              <a:pPr/>
              <a:t>6/3/2014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srgbClr val="E5F5D7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CB9BAC3-F71D-4310-9AD7-EBC14530DA4F}" type="slidenum">
              <a:rPr lang="en-US" smtClean="0">
                <a:solidFill>
                  <a:srgbClr val="E5F5D7"/>
                </a:solidFill>
              </a:rPr>
              <a:pPr/>
              <a:t>‹#›</a:t>
            </a:fld>
            <a:endParaRPr lang="en-US">
              <a:solidFill>
                <a:srgbClr val="E5F5D7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DCD69-3858-4DF9-AEE9-B17559E66169}" type="datetimeFigureOut">
              <a:rPr lang="en-US" smtClean="0">
                <a:solidFill>
                  <a:srgbClr val="FFFFFF"/>
                </a:solidFill>
              </a:rPr>
              <a:pPr/>
              <a:t>6/3/2014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CB9BAC3-F71D-4310-9AD7-EBC14530DA4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DCD69-3858-4DF9-AEE9-B17559E66169}" type="datetimeFigureOut">
              <a:rPr lang="en-US" smtClean="0">
                <a:solidFill>
                  <a:srgbClr val="FFFFFF"/>
                </a:solidFill>
              </a:rPr>
              <a:pPr/>
              <a:t>6/3/2014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ACB9BAC3-F71D-4310-9AD7-EBC14530DA4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10DCD69-3858-4DF9-AEE9-B17559E66169}" type="datetimeFigureOut">
              <a:rPr lang="en-US" smtClean="0">
                <a:solidFill>
                  <a:srgbClr val="FFFFFF"/>
                </a:solidFill>
              </a:rPr>
              <a:pPr/>
              <a:t>6/3/2014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CB9BAC3-F71D-4310-9AD7-EBC14530DA4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10DCD69-3858-4DF9-AEE9-B17559E66169}" type="datetimeFigureOut">
              <a:rPr lang="en-US" smtClean="0">
                <a:solidFill>
                  <a:srgbClr val="FFFFFF"/>
                </a:solidFill>
              </a:rPr>
              <a:pPr/>
              <a:t>6/3/2014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CB9BAC3-F71D-4310-9AD7-EBC14530DA4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DCD69-3858-4DF9-AEE9-B17559E66169}" type="datetimeFigureOut">
              <a:rPr lang="en-US" smtClean="0">
                <a:solidFill>
                  <a:srgbClr val="FFFFFF"/>
                </a:solidFill>
              </a:rPr>
              <a:pPr/>
              <a:t>6/3/2014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CB9BAC3-F71D-4310-9AD7-EBC14530DA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DCD69-3858-4DF9-AEE9-B17559E66169}" type="datetimeFigureOut">
              <a:rPr lang="en-US" smtClean="0">
                <a:solidFill>
                  <a:srgbClr val="FFFFFF"/>
                </a:solidFill>
              </a:rPr>
              <a:pPr/>
              <a:t>6/3/2014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CB9BAC3-F71D-4310-9AD7-EBC14530DA4F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DCD69-3858-4DF9-AEE9-B17559E66169}" type="datetimeFigureOut">
              <a:rPr lang="en-US" smtClean="0">
                <a:solidFill>
                  <a:srgbClr val="FFFFFF"/>
                </a:solidFill>
              </a:rPr>
              <a:pPr/>
              <a:t>6/3/2014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CB9BAC3-F71D-4310-9AD7-EBC14530DA4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37C270-4409-4A23-AF2A-65655638387B}" type="datetimeFigureOut">
              <a:rPr lang="en-US" smtClean="0"/>
              <a:pPr/>
              <a:t>6/3/2014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50F5BE-29D5-4386-8B98-88E88D96FF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10DCD69-3858-4DF9-AEE9-B17559E66169}" type="datetimeFigureOut">
              <a:rPr lang="en-US" smtClean="0">
                <a:solidFill>
                  <a:srgbClr val="FFFFFF"/>
                </a:solidFill>
              </a:rPr>
              <a:pPr/>
              <a:t>6/3/2014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ACB9BAC3-F71D-4310-9AD7-EBC14530DA4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DCD69-3858-4DF9-AEE9-B17559E66169}" type="datetimeFigureOut">
              <a:rPr lang="en-US" smtClean="0">
                <a:solidFill>
                  <a:srgbClr val="FFFFFF"/>
                </a:solidFill>
              </a:rPr>
              <a:pPr/>
              <a:t>6/3/2014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9BAC3-F71D-4310-9AD7-EBC14530DA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10DCD69-3858-4DF9-AEE9-B17559E66169}" type="datetimeFigureOut">
              <a:rPr lang="en-US" smtClean="0">
                <a:solidFill>
                  <a:srgbClr val="FFFFFF"/>
                </a:solidFill>
              </a:rPr>
              <a:pPr/>
              <a:t>6/3/2014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ACB9BAC3-F71D-4310-9AD7-EBC14530DA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37C270-4409-4A23-AF2A-65655638387B}" type="datetimeFigureOut">
              <a:rPr lang="en-US" smtClean="0"/>
              <a:pPr/>
              <a:t>6/3/2014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50F5BE-29D5-4386-8B98-88E88D96FF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37C270-4409-4A23-AF2A-65655638387B}" type="datetimeFigureOut">
              <a:rPr lang="en-US" smtClean="0"/>
              <a:pPr/>
              <a:t>6/3/2014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50F5BE-29D5-4386-8B98-88E88D96FF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37C270-4409-4A23-AF2A-65655638387B}" type="datetimeFigureOut">
              <a:rPr lang="en-US" smtClean="0"/>
              <a:pPr/>
              <a:t>6/3/2014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50F5BE-29D5-4386-8B98-88E88D96FF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37C270-4409-4A23-AF2A-65655638387B}" type="datetimeFigureOut">
              <a:rPr lang="en-US" smtClean="0"/>
              <a:pPr/>
              <a:t>6/3/2014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50F5BE-29D5-4386-8B98-88E88D96FF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37C270-4409-4A23-AF2A-65655638387B}" type="datetimeFigureOut">
              <a:rPr lang="en-US" smtClean="0"/>
              <a:pPr/>
              <a:t>6/3/2014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50F5BE-29D5-4386-8B98-88E88D96FF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37C270-4409-4A23-AF2A-65655638387B}" type="datetimeFigureOut">
              <a:rPr lang="en-US" smtClean="0"/>
              <a:pPr/>
              <a:t>6/3/2014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50F5BE-29D5-4386-8B98-88E88D96FF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37C270-4409-4A23-AF2A-65655638387B}" type="datetimeFigureOut">
              <a:rPr lang="en-US" smtClean="0"/>
              <a:pPr/>
              <a:t>6/3/2014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50F5BE-29D5-4386-8B98-88E88D96FF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B37C270-4409-4A23-AF2A-65655638387B}" type="datetimeFigureOut">
              <a:rPr lang="en-US" smtClean="0"/>
              <a:pPr/>
              <a:t>6/3/2014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A50F5BE-29D5-4386-8B98-88E88D96FF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10DCD69-3858-4DF9-AEE9-B17559E66169}" type="datetimeFigureOut">
              <a:rPr lang="en-US" smtClean="0">
                <a:solidFill>
                  <a:srgbClr val="FFFFFF"/>
                </a:solidFill>
              </a:rPr>
              <a:pPr/>
              <a:t>6/3/2014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CB9BAC3-F71D-4310-9AD7-EBC14530DA4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>
          <a:xfrm>
            <a:off x="0" y="228600"/>
            <a:ext cx="9144000" cy="6400800"/>
          </a:xfrm>
          <a:prstGeom prst="roundRect">
            <a:avLst/>
          </a:prstGeom>
          <a:solidFill>
            <a:schemeClr val="accent2">
              <a:lumMod val="20000"/>
              <a:lumOff val="80000"/>
              <a:alpha val="17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81200" y="1981200"/>
            <a:ext cx="6705600" cy="685800"/>
          </a:xfrm>
        </p:spPr>
        <p:txBody>
          <a:bodyPr/>
          <a:lstStyle/>
          <a:p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Topik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–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Topik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Lanjutan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Sistem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Informasi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28600" y="1066800"/>
            <a:ext cx="8686800" cy="9906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4800" b="1" dirty="0" smtClean="0">
                <a:solidFill>
                  <a:schemeClr val="accent5">
                    <a:lumMod val="75000"/>
                  </a:schemeClr>
                </a:solidFill>
              </a:rPr>
              <a:t>Rapid Application </a:t>
            </a:r>
          </a:p>
          <a:p>
            <a:pPr algn="ctr">
              <a:spcBef>
                <a:spcPct val="0"/>
              </a:spcBef>
              <a:defRPr/>
            </a:pPr>
            <a:r>
              <a:rPr lang="en-US" sz="4800" b="1" dirty="0" smtClean="0">
                <a:solidFill>
                  <a:schemeClr val="accent5">
                    <a:lumMod val="75000"/>
                  </a:schemeClr>
                </a:solidFill>
              </a:rPr>
              <a:t>Development</a:t>
            </a:r>
            <a:endParaRPr lang="en-US" sz="4800" b="1" i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2438400"/>
            <a:ext cx="7086600" cy="3810000"/>
          </a:xfrm>
        </p:spPr>
        <p:txBody>
          <a:bodyPr>
            <a:noAutofit/>
          </a:bodyPr>
          <a:lstStyle/>
          <a:p>
            <a:pPr marL="401638">
              <a:lnSpc>
                <a:spcPct val="150000"/>
              </a:lnSpc>
            </a:pPr>
            <a:r>
              <a:rPr lang="en-US" sz="2800" cap="none" dirty="0" err="1" smtClean="0">
                <a:solidFill>
                  <a:schemeClr val="accent5">
                    <a:lumMod val="75000"/>
                  </a:schemeClr>
                </a:solidFill>
              </a:rPr>
              <a:t>Johanes</a:t>
            </a:r>
            <a:r>
              <a:rPr lang="en-US" sz="2800" cap="none" dirty="0" smtClean="0">
                <a:solidFill>
                  <a:schemeClr val="accent5">
                    <a:lumMod val="75000"/>
                  </a:schemeClr>
                </a:solidFill>
              </a:rPr>
              <a:t> Kevin </a:t>
            </a:r>
            <a:r>
              <a:rPr lang="en-US" sz="2800" cap="none" dirty="0" err="1" smtClean="0">
                <a:solidFill>
                  <a:schemeClr val="accent5">
                    <a:lumMod val="75000"/>
                  </a:schemeClr>
                </a:solidFill>
              </a:rPr>
              <a:t>Lumadi</a:t>
            </a:r>
            <a:r>
              <a:rPr lang="en-US" sz="2800" cap="none" dirty="0" smtClean="0">
                <a:solidFill>
                  <a:schemeClr val="accent5">
                    <a:lumMod val="75000"/>
                  </a:schemeClr>
                </a:solidFill>
              </a:rPr>
              <a:t>     	1501151501</a:t>
            </a:r>
            <a:br>
              <a:rPr lang="en-US" sz="2800" cap="none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2800" cap="none" dirty="0" smtClean="0">
                <a:solidFill>
                  <a:schemeClr val="accent5">
                    <a:lumMod val="75000"/>
                  </a:schemeClr>
                </a:solidFill>
              </a:rPr>
              <a:t>Deny </a:t>
            </a:r>
            <a:r>
              <a:rPr lang="en-US" sz="2800" cap="none" dirty="0" err="1" smtClean="0">
                <a:solidFill>
                  <a:schemeClr val="accent5">
                    <a:lumMod val="75000"/>
                  </a:schemeClr>
                </a:solidFill>
              </a:rPr>
              <a:t>Setiawan</a:t>
            </a:r>
            <a:r>
              <a:rPr lang="en-US" sz="2800" cap="none" dirty="0" smtClean="0">
                <a:solidFill>
                  <a:schemeClr val="accent5">
                    <a:lumMod val="75000"/>
                  </a:schemeClr>
                </a:solidFill>
              </a:rPr>
              <a:t>			1501152580</a:t>
            </a:r>
            <a:br>
              <a:rPr lang="en-US" sz="2800" cap="none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2800" cap="none" dirty="0" err="1" smtClean="0">
                <a:solidFill>
                  <a:schemeClr val="accent5">
                    <a:lumMod val="75000"/>
                  </a:schemeClr>
                </a:solidFill>
              </a:rPr>
              <a:t>Machliza</a:t>
            </a:r>
            <a:r>
              <a:rPr lang="en-US" sz="2800" cap="none" dirty="0" smtClean="0">
                <a:solidFill>
                  <a:schemeClr val="accent5">
                    <a:lumMod val="75000"/>
                  </a:schemeClr>
                </a:solidFill>
              </a:rPr>
              <a:t> Devi </a:t>
            </a:r>
            <a:r>
              <a:rPr lang="en-US" sz="2800" cap="none" dirty="0" err="1" smtClean="0">
                <a:solidFill>
                  <a:schemeClr val="accent5">
                    <a:lumMod val="75000"/>
                  </a:schemeClr>
                </a:solidFill>
              </a:rPr>
              <a:t>Sasmita</a:t>
            </a:r>
            <a:r>
              <a:rPr lang="en-US" sz="2800" cap="none" dirty="0" smtClean="0">
                <a:solidFill>
                  <a:schemeClr val="accent5">
                    <a:lumMod val="75000"/>
                  </a:schemeClr>
                </a:solidFill>
              </a:rPr>
              <a:t> 	1501169511</a:t>
            </a:r>
            <a:br>
              <a:rPr lang="en-US" sz="2800" cap="none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2800" cap="none" dirty="0" smtClean="0">
                <a:solidFill>
                  <a:schemeClr val="accent5">
                    <a:lumMod val="75000"/>
                  </a:schemeClr>
                </a:solidFill>
              </a:rPr>
              <a:t>Silvia Line				1501171466</a:t>
            </a:r>
            <a:br>
              <a:rPr lang="en-US" sz="2800" cap="none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2800" cap="none" dirty="0" smtClean="0">
                <a:solidFill>
                  <a:schemeClr val="accent5">
                    <a:lumMod val="75000"/>
                  </a:schemeClr>
                </a:solidFill>
              </a:rPr>
              <a:t>Billie </a:t>
            </a:r>
            <a:r>
              <a:rPr lang="en-US" sz="2800" cap="none" dirty="0" err="1" smtClean="0">
                <a:solidFill>
                  <a:schemeClr val="accent5">
                    <a:lumMod val="75000"/>
                  </a:schemeClr>
                </a:solidFill>
              </a:rPr>
              <a:t>Enceil</a:t>
            </a:r>
            <a:r>
              <a:rPr lang="en-US" sz="2800" cap="none" dirty="0" smtClean="0">
                <a:solidFill>
                  <a:schemeClr val="accent5">
                    <a:lumMod val="75000"/>
                  </a:schemeClr>
                </a:solidFill>
              </a:rPr>
              <a:t>			1501171951</a:t>
            </a:r>
            <a:endParaRPr lang="en-US" sz="28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3581400" y="2362200"/>
            <a:ext cx="1676400" cy="9144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>
              <a:spcBef>
                <a:spcPts val="700"/>
              </a:spcBef>
              <a:buClr>
                <a:srgbClr val="EA157A"/>
              </a:buClr>
              <a:buSzPct val="60000"/>
              <a:buFont typeface="Wingdings"/>
              <a:buNone/>
              <a:defRPr/>
            </a:pP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</a:rPr>
              <a:t>06-PFM</a:t>
            </a:r>
            <a:endParaRPr lang="en-US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0" y="228600"/>
            <a:ext cx="9144000" cy="6400800"/>
          </a:xfrm>
          <a:prstGeom prst="roundRect">
            <a:avLst/>
          </a:prstGeom>
          <a:solidFill>
            <a:schemeClr val="bg2">
              <a:lumMod val="90000"/>
              <a:alpha val="17000"/>
            </a:schemeClr>
          </a:solidFill>
          <a:ln w="571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8171688" cy="1143000"/>
          </a:xfrm>
        </p:spPr>
        <p:txBody>
          <a:bodyPr>
            <a:normAutofit/>
          </a:bodyPr>
          <a:lstStyle/>
          <a:p>
            <a:r>
              <a:rPr lang="en-US" sz="3600" b="1" dirty="0" err="1" smtClean="0">
                <a:effectLst/>
              </a:rPr>
              <a:t>Unsur</a:t>
            </a:r>
            <a:r>
              <a:rPr lang="en-US" sz="3600" b="1" dirty="0" smtClean="0">
                <a:effectLst/>
              </a:rPr>
              <a:t> – </a:t>
            </a:r>
            <a:r>
              <a:rPr lang="en-US" sz="3600" b="1" dirty="0" err="1" smtClean="0">
                <a:effectLst/>
              </a:rPr>
              <a:t>Unsur</a:t>
            </a:r>
            <a:r>
              <a:rPr lang="en-US" sz="3600" b="1" dirty="0" smtClean="0">
                <a:effectLst/>
              </a:rPr>
              <a:t> RAD</a:t>
            </a:r>
            <a:endParaRPr lang="en-US" sz="4400" b="1" dirty="0">
              <a:solidFill>
                <a:schemeClr val="accent6">
                  <a:lumMod val="75000"/>
                </a:schemeClr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054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en-US" sz="2800" dirty="0" smtClean="0"/>
              <a:t>RAD </a:t>
            </a:r>
            <a:r>
              <a:rPr lang="en-US" sz="2800" dirty="0" err="1" smtClean="0"/>
              <a:t>memiliki</a:t>
            </a:r>
            <a:r>
              <a:rPr lang="en-US" sz="2800" dirty="0" smtClean="0"/>
              <a:t> </a:t>
            </a:r>
            <a:r>
              <a:rPr lang="en-US" sz="2800" dirty="0" err="1" smtClean="0"/>
              <a:t>beberapa</a:t>
            </a:r>
            <a:r>
              <a:rPr lang="en-US" sz="2800" dirty="0" smtClean="0"/>
              <a:t> </a:t>
            </a:r>
            <a:r>
              <a:rPr lang="en-US" sz="2800" dirty="0" err="1" smtClean="0"/>
              <a:t>unsur</a:t>
            </a:r>
            <a:r>
              <a:rPr lang="en-US" sz="2800" dirty="0" smtClean="0"/>
              <a:t> </a:t>
            </a:r>
            <a:r>
              <a:rPr lang="en-US" sz="2800" dirty="0" err="1" smtClean="0"/>
              <a:t>yaitu</a:t>
            </a:r>
            <a:r>
              <a:rPr lang="en-US" sz="2800" dirty="0" smtClean="0"/>
              <a:t> :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Prototyping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Iterative Development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Time Boxing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Team Member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RAD tools</a:t>
            </a:r>
          </a:p>
          <a:p>
            <a:pPr>
              <a:lnSpc>
                <a:spcPct val="150000"/>
              </a:lnSpc>
              <a:buNone/>
            </a:pPr>
            <a:endParaRPr lang="en-US"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0" y="228600"/>
            <a:ext cx="9144000" cy="6400800"/>
          </a:xfrm>
          <a:prstGeom prst="roundRect">
            <a:avLst/>
          </a:prstGeom>
          <a:solidFill>
            <a:schemeClr val="bg2">
              <a:lumMod val="90000"/>
              <a:alpha val="17000"/>
            </a:schemeClr>
          </a:solidFill>
          <a:ln w="571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8171688" cy="11430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effectLst/>
              </a:rPr>
              <a:t>Model RAD</a:t>
            </a:r>
            <a:endParaRPr lang="en-US" sz="4800" b="1" dirty="0">
              <a:solidFill>
                <a:schemeClr val="accent6">
                  <a:lumMod val="75000"/>
                </a:schemeClr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686800" cy="5105400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/>
              <a:t>Business </a:t>
            </a:r>
            <a:r>
              <a:rPr lang="en-US" sz="2800" dirty="0" err="1" smtClean="0"/>
              <a:t>Modelling</a:t>
            </a:r>
            <a:endParaRPr lang="en-US" sz="2800" dirty="0" smtClean="0"/>
          </a:p>
          <a:p>
            <a:pPr marL="344488" indent="0">
              <a:lnSpc>
                <a:spcPct val="150000"/>
              </a:lnSpc>
              <a:buNone/>
            </a:pPr>
            <a:r>
              <a:rPr lang="en-US" sz="2800" dirty="0" err="1" smtClean="0"/>
              <a:t>Siklus</a:t>
            </a:r>
            <a:r>
              <a:rPr lang="en-US" sz="2800" dirty="0" smtClean="0"/>
              <a:t> </a:t>
            </a:r>
            <a:r>
              <a:rPr lang="en-US" sz="2800" dirty="0" err="1" smtClean="0"/>
              <a:t>informasi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 </a:t>
            </a:r>
            <a:r>
              <a:rPr lang="en-US" sz="2800" dirty="0" err="1" smtClean="0"/>
              <a:t>fungsi</a:t>
            </a:r>
            <a:r>
              <a:rPr lang="en-US" sz="2800" dirty="0" smtClean="0"/>
              <a:t> – </a:t>
            </a:r>
            <a:r>
              <a:rPr lang="en-US" sz="2800" dirty="0" err="1" smtClean="0"/>
              <a:t>fungsi</a:t>
            </a:r>
            <a:r>
              <a:rPr lang="en-US" sz="2800" dirty="0" smtClean="0"/>
              <a:t> </a:t>
            </a:r>
            <a:r>
              <a:rPr lang="en-US" sz="2800" dirty="0" err="1" smtClean="0"/>
              <a:t>bisnis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dimodelkan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cara</a:t>
            </a:r>
            <a:r>
              <a:rPr lang="en-US" sz="2800" dirty="0" smtClean="0"/>
              <a:t> </a:t>
            </a:r>
            <a:r>
              <a:rPr lang="en-US" sz="2800" dirty="0" err="1" smtClean="0"/>
              <a:t>menjawab</a:t>
            </a:r>
            <a:r>
              <a:rPr lang="en-US" sz="2800" dirty="0" smtClean="0"/>
              <a:t> </a:t>
            </a:r>
            <a:r>
              <a:rPr lang="en-US" sz="2800" dirty="0" err="1" smtClean="0"/>
              <a:t>pertanyaan</a:t>
            </a:r>
            <a:r>
              <a:rPr lang="en-US" sz="2800" dirty="0" smtClean="0"/>
              <a:t> – </a:t>
            </a:r>
            <a:r>
              <a:rPr lang="en-US" sz="2800" dirty="0" err="1" smtClean="0"/>
              <a:t>pertanyaan</a:t>
            </a:r>
            <a:r>
              <a:rPr lang="en-US" sz="2800" dirty="0" smtClean="0"/>
              <a:t> </a:t>
            </a:r>
            <a:r>
              <a:rPr lang="en-US" sz="2800" dirty="0" err="1" smtClean="0"/>
              <a:t>berikut</a:t>
            </a:r>
            <a:r>
              <a:rPr lang="en-US" sz="2800" dirty="0" smtClean="0"/>
              <a:t> : </a:t>
            </a:r>
          </a:p>
          <a:p>
            <a:pPr lvl="1">
              <a:lnSpc>
                <a:spcPct val="150000"/>
              </a:lnSpc>
            </a:pPr>
            <a:r>
              <a:rPr lang="en-US" sz="2500" dirty="0" err="1" smtClean="0"/>
              <a:t>Informasi</a:t>
            </a:r>
            <a:r>
              <a:rPr lang="en-US" sz="2500" dirty="0" smtClean="0"/>
              <a:t> </a:t>
            </a:r>
            <a:r>
              <a:rPr lang="en-US" sz="2500" dirty="0" err="1" smtClean="0"/>
              <a:t>apa</a:t>
            </a:r>
            <a:r>
              <a:rPr lang="en-US" sz="2500" dirty="0" smtClean="0"/>
              <a:t> </a:t>
            </a:r>
            <a:r>
              <a:rPr lang="en-US" sz="2500" dirty="0" err="1" smtClean="0"/>
              <a:t>saja</a:t>
            </a:r>
            <a:r>
              <a:rPr lang="en-US" sz="2500" dirty="0" smtClean="0"/>
              <a:t> yang </a:t>
            </a:r>
            <a:r>
              <a:rPr lang="en-US" sz="2500" dirty="0" err="1" smtClean="0"/>
              <a:t>mengendalikan</a:t>
            </a:r>
            <a:r>
              <a:rPr lang="en-US" sz="2500" dirty="0" smtClean="0"/>
              <a:t> </a:t>
            </a:r>
            <a:r>
              <a:rPr lang="en-US" sz="2500" dirty="0" err="1" smtClean="0"/>
              <a:t>proses</a:t>
            </a:r>
            <a:r>
              <a:rPr lang="en-US" sz="2500" dirty="0" smtClean="0"/>
              <a:t> </a:t>
            </a:r>
            <a:r>
              <a:rPr lang="en-US" sz="2500" dirty="0" err="1" smtClean="0"/>
              <a:t>bisnis</a:t>
            </a:r>
            <a:r>
              <a:rPr lang="en-US" sz="2500" dirty="0" smtClean="0"/>
              <a:t>? </a:t>
            </a:r>
          </a:p>
          <a:p>
            <a:pPr lvl="1">
              <a:lnSpc>
                <a:spcPct val="150000"/>
              </a:lnSpc>
            </a:pPr>
            <a:r>
              <a:rPr lang="en-US" sz="2500" dirty="0" err="1" smtClean="0"/>
              <a:t>Informasi</a:t>
            </a:r>
            <a:r>
              <a:rPr lang="en-US" sz="2500" dirty="0" smtClean="0"/>
              <a:t> </a:t>
            </a:r>
            <a:r>
              <a:rPr lang="en-US" sz="2500" dirty="0" err="1" smtClean="0"/>
              <a:t>apa</a:t>
            </a:r>
            <a:r>
              <a:rPr lang="en-US" sz="2500" dirty="0" smtClean="0"/>
              <a:t> </a:t>
            </a:r>
            <a:r>
              <a:rPr lang="en-US" sz="2500" dirty="0" err="1" smtClean="0"/>
              <a:t>saja</a:t>
            </a:r>
            <a:r>
              <a:rPr lang="en-US" sz="2500" dirty="0" smtClean="0"/>
              <a:t> yang </a:t>
            </a:r>
            <a:r>
              <a:rPr lang="en-US" sz="2500" dirty="0" err="1" smtClean="0"/>
              <a:t>ditampilkan</a:t>
            </a:r>
            <a:r>
              <a:rPr lang="en-US" sz="2500" dirty="0" smtClean="0"/>
              <a:t>? </a:t>
            </a:r>
          </a:p>
          <a:p>
            <a:pPr lvl="1">
              <a:lnSpc>
                <a:spcPct val="150000"/>
              </a:lnSpc>
            </a:pPr>
            <a:r>
              <a:rPr lang="en-US" sz="2500" dirty="0" err="1" smtClean="0"/>
              <a:t>Siapa</a:t>
            </a:r>
            <a:r>
              <a:rPr lang="en-US" sz="2500" dirty="0" smtClean="0"/>
              <a:t> </a:t>
            </a:r>
            <a:r>
              <a:rPr lang="en-US" sz="2500" dirty="0" smtClean="0"/>
              <a:t>yang </a:t>
            </a:r>
            <a:r>
              <a:rPr lang="en-US" sz="2500" dirty="0" err="1" smtClean="0"/>
              <a:t>menampilkannya</a:t>
            </a:r>
            <a:r>
              <a:rPr lang="en-US" sz="2500" dirty="0" smtClean="0"/>
              <a:t>? </a:t>
            </a:r>
          </a:p>
          <a:p>
            <a:pPr lvl="1">
              <a:lnSpc>
                <a:spcPct val="150000"/>
              </a:lnSpc>
            </a:pPr>
            <a:r>
              <a:rPr lang="en-US" sz="2500" dirty="0" err="1" smtClean="0"/>
              <a:t>Ke</a:t>
            </a:r>
            <a:r>
              <a:rPr lang="en-US" sz="2500" dirty="0" smtClean="0"/>
              <a:t> </a:t>
            </a:r>
            <a:r>
              <a:rPr lang="en-US" sz="2500" dirty="0" err="1" smtClean="0"/>
              <a:t>mana</a:t>
            </a:r>
            <a:r>
              <a:rPr lang="en-US" sz="2500" dirty="0" smtClean="0"/>
              <a:t> </a:t>
            </a:r>
            <a:r>
              <a:rPr lang="en-US" sz="2500" dirty="0" err="1" smtClean="0"/>
              <a:t>informasi</a:t>
            </a:r>
            <a:r>
              <a:rPr lang="en-US" sz="2500" dirty="0" smtClean="0"/>
              <a:t> </a:t>
            </a:r>
            <a:r>
              <a:rPr lang="en-US" sz="2500" dirty="0" err="1" smtClean="0"/>
              <a:t>tersebut</a:t>
            </a:r>
            <a:r>
              <a:rPr lang="en-US" sz="2500" dirty="0" smtClean="0"/>
              <a:t> </a:t>
            </a:r>
            <a:r>
              <a:rPr lang="en-US" sz="2500" dirty="0" err="1" smtClean="0"/>
              <a:t>akan</a:t>
            </a:r>
            <a:r>
              <a:rPr lang="en-US" sz="2500" dirty="0" smtClean="0"/>
              <a:t> </a:t>
            </a:r>
            <a:r>
              <a:rPr lang="en-US" sz="2500" dirty="0" err="1" smtClean="0"/>
              <a:t>dikirim</a:t>
            </a:r>
            <a:r>
              <a:rPr lang="en-US" sz="2500" dirty="0" smtClean="0"/>
              <a:t>? </a:t>
            </a:r>
          </a:p>
          <a:p>
            <a:pPr lvl="1">
              <a:lnSpc>
                <a:spcPct val="150000"/>
              </a:lnSpc>
            </a:pPr>
            <a:r>
              <a:rPr lang="en-US" sz="2500" dirty="0" err="1" smtClean="0"/>
              <a:t>Siapa</a:t>
            </a:r>
            <a:r>
              <a:rPr lang="en-US" sz="2500" dirty="0" smtClean="0"/>
              <a:t> </a:t>
            </a:r>
            <a:r>
              <a:rPr lang="en-US" sz="2500" dirty="0" smtClean="0"/>
              <a:t>yang </a:t>
            </a:r>
            <a:r>
              <a:rPr lang="en-US" sz="2500" dirty="0" err="1" smtClean="0"/>
              <a:t>akan</a:t>
            </a:r>
            <a:r>
              <a:rPr lang="en-US" sz="2500" dirty="0" smtClean="0"/>
              <a:t> </a:t>
            </a:r>
            <a:r>
              <a:rPr lang="en-US" sz="2500" dirty="0" err="1" smtClean="0"/>
              <a:t>memprosesnya</a:t>
            </a:r>
            <a:r>
              <a:rPr lang="en-US" sz="2500" dirty="0" smtClean="0"/>
              <a:t>?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0" y="228600"/>
            <a:ext cx="9144000" cy="6400800"/>
          </a:xfrm>
          <a:prstGeom prst="roundRect">
            <a:avLst/>
          </a:prstGeom>
          <a:solidFill>
            <a:schemeClr val="bg2">
              <a:lumMod val="90000"/>
              <a:alpha val="17000"/>
            </a:schemeClr>
          </a:solidFill>
          <a:ln w="571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8171688" cy="11430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effectLst/>
              </a:rPr>
              <a:t>Model RAD</a:t>
            </a:r>
            <a:endParaRPr lang="en-US" sz="4800" b="1" dirty="0">
              <a:solidFill>
                <a:schemeClr val="accent6">
                  <a:lumMod val="75000"/>
                </a:schemeClr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229600" cy="51054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800" dirty="0" smtClean="0"/>
              <a:t>Data </a:t>
            </a:r>
            <a:r>
              <a:rPr lang="en-US" sz="2800" dirty="0" err="1" smtClean="0"/>
              <a:t>Modelling</a:t>
            </a:r>
            <a:endParaRPr lang="en-US" sz="2800" dirty="0" smtClean="0"/>
          </a:p>
          <a:p>
            <a:pPr marL="365125" indent="-20638" algn="just">
              <a:lnSpc>
                <a:spcPct val="150000"/>
              </a:lnSpc>
              <a:buNone/>
            </a:pPr>
            <a:r>
              <a:rPr lang="en-US" sz="2800" dirty="0" err="1" smtClean="0"/>
              <a:t>Siklus</a:t>
            </a:r>
            <a:r>
              <a:rPr lang="en-US" sz="2800" dirty="0" smtClean="0"/>
              <a:t> </a:t>
            </a:r>
            <a:r>
              <a:rPr lang="en-US" sz="2800" dirty="0" err="1" smtClean="0"/>
              <a:t>informasi</a:t>
            </a:r>
            <a:r>
              <a:rPr lang="en-US" sz="2800" dirty="0" smtClean="0"/>
              <a:t> yang </a:t>
            </a:r>
            <a:r>
              <a:rPr lang="en-US" sz="2800" dirty="0" err="1" smtClean="0"/>
              <a:t>termasuk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bagian</a:t>
            </a:r>
            <a:r>
              <a:rPr lang="en-US" sz="2800" dirty="0" smtClean="0"/>
              <a:t> </a:t>
            </a:r>
            <a:r>
              <a:rPr lang="en-US" sz="2800" dirty="0" err="1" smtClean="0"/>
              <a:t>fase</a:t>
            </a:r>
            <a:r>
              <a:rPr lang="en-US" sz="2800" dirty="0" smtClean="0"/>
              <a:t> business</a:t>
            </a:r>
            <a:r>
              <a:rPr lang="en-US" sz="2800" dirty="0" smtClean="0"/>
              <a:t> </a:t>
            </a:r>
            <a:r>
              <a:rPr lang="en-US" sz="2800" dirty="0" err="1" smtClean="0"/>
              <a:t>modelling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disaring</a:t>
            </a:r>
            <a:r>
              <a:rPr lang="en-US" sz="2800" dirty="0" smtClean="0"/>
              <a:t> </a:t>
            </a:r>
            <a:r>
              <a:rPr lang="en-US" sz="2800" dirty="0" err="1" smtClean="0"/>
              <a:t>ke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sekumpulan</a:t>
            </a:r>
            <a:r>
              <a:rPr lang="en-US" sz="2800" dirty="0" smtClean="0"/>
              <a:t> </a:t>
            </a:r>
            <a:r>
              <a:rPr lang="en-US" sz="2800" dirty="0" err="1" smtClean="0"/>
              <a:t>objek</a:t>
            </a:r>
            <a:r>
              <a:rPr lang="en-US" sz="2800" dirty="0" smtClean="0"/>
              <a:t> data </a:t>
            </a:r>
            <a:r>
              <a:rPr lang="en-US" sz="2800" dirty="0" smtClean="0"/>
              <a:t>yang </a:t>
            </a:r>
            <a:r>
              <a:rPr lang="en-US" sz="2800" dirty="0" err="1" smtClean="0"/>
              <a:t>dibutuhkan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menopang</a:t>
            </a:r>
            <a:r>
              <a:rPr lang="en-US" sz="2800" dirty="0" smtClean="0"/>
              <a:t> </a:t>
            </a:r>
            <a:r>
              <a:rPr lang="en-US" sz="2800" dirty="0" err="1" smtClean="0"/>
              <a:t>mendukung</a:t>
            </a:r>
            <a:r>
              <a:rPr lang="en-US" sz="2800" dirty="0" smtClean="0"/>
              <a:t> </a:t>
            </a:r>
            <a:r>
              <a:rPr lang="en-US" sz="2800" dirty="0" err="1" smtClean="0"/>
              <a:t>bisnis</a:t>
            </a:r>
            <a:r>
              <a:rPr lang="en-US" sz="2800" dirty="0" smtClean="0"/>
              <a:t> </a:t>
            </a:r>
            <a:r>
              <a:rPr lang="en-US" sz="2800" dirty="0" err="1" smtClean="0"/>
              <a:t>tersebut</a:t>
            </a:r>
            <a:r>
              <a:rPr lang="en-US" sz="2800" dirty="0" smtClean="0"/>
              <a:t>.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0" y="228600"/>
            <a:ext cx="9144000" cy="6400800"/>
          </a:xfrm>
          <a:prstGeom prst="roundRect">
            <a:avLst/>
          </a:prstGeom>
          <a:solidFill>
            <a:schemeClr val="bg2">
              <a:lumMod val="90000"/>
              <a:alpha val="17000"/>
            </a:schemeClr>
          </a:solidFill>
          <a:ln w="571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8171688" cy="11430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effectLst/>
              </a:rPr>
              <a:t>Model RAD</a:t>
            </a:r>
            <a:endParaRPr lang="en-US" sz="4800" b="1" dirty="0">
              <a:solidFill>
                <a:schemeClr val="accent6">
                  <a:lumMod val="75000"/>
                </a:schemeClr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82000" cy="5105400"/>
          </a:xfrm>
        </p:spPr>
        <p:txBody>
          <a:bodyPr>
            <a:noAutofit/>
          </a:bodyPr>
          <a:lstStyle/>
          <a:p>
            <a:pPr algn="just">
              <a:lnSpc>
                <a:spcPct val="160000"/>
              </a:lnSpc>
            </a:pPr>
            <a:r>
              <a:rPr lang="en-US" sz="2300" dirty="0" smtClean="0"/>
              <a:t>Process </a:t>
            </a:r>
            <a:r>
              <a:rPr lang="en-US" sz="2300" dirty="0" err="1" smtClean="0"/>
              <a:t>Modelling</a:t>
            </a:r>
            <a:endParaRPr lang="en-US" sz="2300" dirty="0" smtClean="0"/>
          </a:p>
          <a:p>
            <a:pPr marL="282575" indent="-161925" algn="just">
              <a:lnSpc>
                <a:spcPct val="160000"/>
              </a:lnSpc>
              <a:buNone/>
            </a:pPr>
            <a:r>
              <a:rPr lang="en-US" sz="2300" dirty="0" err="1" smtClean="0"/>
              <a:t>Siklus</a:t>
            </a:r>
            <a:r>
              <a:rPr lang="en-US" sz="2300" dirty="0" smtClean="0"/>
              <a:t> </a:t>
            </a:r>
            <a:r>
              <a:rPr lang="en-US" sz="2300" dirty="0" err="1" smtClean="0"/>
              <a:t>informasi</a:t>
            </a:r>
            <a:r>
              <a:rPr lang="en-US" sz="2300" dirty="0" smtClean="0"/>
              <a:t> yang </a:t>
            </a:r>
            <a:r>
              <a:rPr lang="en-US" sz="2300" dirty="0" err="1" smtClean="0"/>
              <a:t>termasuk</a:t>
            </a:r>
            <a:r>
              <a:rPr lang="en-US" sz="2300" dirty="0" smtClean="0"/>
              <a:t> </a:t>
            </a:r>
            <a:r>
              <a:rPr lang="en-US" sz="2300" dirty="0" err="1" smtClean="0"/>
              <a:t>dalam</a:t>
            </a:r>
            <a:r>
              <a:rPr lang="en-US" sz="2300" dirty="0" smtClean="0"/>
              <a:t> </a:t>
            </a:r>
            <a:r>
              <a:rPr lang="en-US" sz="2300" dirty="0" err="1" smtClean="0"/>
              <a:t>fase</a:t>
            </a:r>
            <a:r>
              <a:rPr lang="en-US" sz="2300" dirty="0" smtClean="0"/>
              <a:t> data modeling </a:t>
            </a:r>
            <a:r>
              <a:rPr lang="en-US" sz="2300" dirty="0" err="1" smtClean="0"/>
              <a:t>dan</a:t>
            </a:r>
            <a:r>
              <a:rPr lang="en-US" sz="2300" dirty="0" smtClean="0"/>
              <a:t> </a:t>
            </a:r>
          </a:p>
          <a:p>
            <a:pPr marL="120650" indent="0" algn="just">
              <a:lnSpc>
                <a:spcPct val="160000"/>
              </a:lnSpc>
              <a:buNone/>
            </a:pPr>
            <a:r>
              <a:rPr lang="en-US" sz="2300" dirty="0" err="1" smtClean="0"/>
              <a:t>ditransformasi</a:t>
            </a:r>
            <a:r>
              <a:rPr lang="en-US" sz="2300" dirty="0" smtClean="0"/>
              <a:t> </a:t>
            </a:r>
            <a:r>
              <a:rPr lang="en-US" sz="2300" dirty="0" err="1" smtClean="0"/>
              <a:t>untuk</a:t>
            </a:r>
            <a:r>
              <a:rPr lang="en-US" sz="2300" dirty="0" smtClean="0"/>
              <a:t> </a:t>
            </a:r>
            <a:r>
              <a:rPr lang="en-US" sz="2300" dirty="0" err="1" smtClean="0"/>
              <a:t>mencapai</a:t>
            </a:r>
            <a:r>
              <a:rPr lang="en-US" sz="2300" dirty="0" smtClean="0"/>
              <a:t> </a:t>
            </a:r>
            <a:r>
              <a:rPr lang="en-US" sz="2300" dirty="0" err="1" smtClean="0"/>
              <a:t>siklus</a:t>
            </a:r>
            <a:r>
              <a:rPr lang="en-US" sz="2300" dirty="0" smtClean="0"/>
              <a:t> </a:t>
            </a:r>
            <a:r>
              <a:rPr lang="en-US" sz="2300" dirty="0" err="1" smtClean="0"/>
              <a:t>Informasi</a:t>
            </a:r>
            <a:r>
              <a:rPr lang="en-US" sz="2300" dirty="0" smtClean="0"/>
              <a:t> yang </a:t>
            </a:r>
            <a:r>
              <a:rPr lang="en-US" sz="2300" dirty="0" err="1" smtClean="0"/>
              <a:t>diperlukan</a:t>
            </a:r>
            <a:r>
              <a:rPr lang="en-US" sz="2300" dirty="0" smtClean="0"/>
              <a:t> </a:t>
            </a:r>
            <a:r>
              <a:rPr lang="en-US" sz="2300" dirty="0" err="1" smtClean="0"/>
              <a:t>dalam</a:t>
            </a:r>
            <a:r>
              <a:rPr lang="en-US" sz="2300" dirty="0" smtClean="0"/>
              <a:t> </a:t>
            </a:r>
            <a:r>
              <a:rPr lang="en-US" sz="2300" dirty="0" err="1" smtClean="0"/>
              <a:t>penerapan</a:t>
            </a:r>
            <a:r>
              <a:rPr lang="en-US" sz="2300" dirty="0" smtClean="0"/>
              <a:t> </a:t>
            </a:r>
            <a:r>
              <a:rPr lang="en-US" sz="2300" dirty="0" err="1" smtClean="0"/>
              <a:t>suatu</a:t>
            </a:r>
            <a:r>
              <a:rPr lang="en-US" sz="2300" dirty="0" smtClean="0"/>
              <a:t> </a:t>
            </a:r>
            <a:r>
              <a:rPr lang="en-US" sz="2300" dirty="0" err="1" smtClean="0"/>
              <a:t>fungsi</a:t>
            </a:r>
            <a:r>
              <a:rPr lang="en-US" sz="2300" dirty="0" smtClean="0"/>
              <a:t> </a:t>
            </a:r>
            <a:r>
              <a:rPr lang="en-US" sz="2300" dirty="0" err="1" smtClean="0"/>
              <a:t>bisnis</a:t>
            </a:r>
            <a:r>
              <a:rPr lang="en-US" sz="2300" dirty="0" smtClean="0"/>
              <a:t>.</a:t>
            </a:r>
          </a:p>
          <a:p>
            <a:pPr algn="just">
              <a:lnSpc>
                <a:spcPct val="160000"/>
              </a:lnSpc>
            </a:pPr>
            <a:r>
              <a:rPr lang="en-US" sz="2300" dirty="0" smtClean="0"/>
              <a:t>Application </a:t>
            </a:r>
            <a:r>
              <a:rPr lang="en-US" sz="2300" dirty="0" smtClean="0"/>
              <a:t>generation</a:t>
            </a:r>
          </a:p>
          <a:p>
            <a:pPr algn="just">
              <a:lnSpc>
                <a:spcPct val="160000"/>
              </a:lnSpc>
              <a:buNone/>
            </a:pPr>
            <a:r>
              <a:rPr lang="en-US" sz="2300" dirty="0" smtClean="0"/>
              <a:t>RAD </a:t>
            </a:r>
            <a:r>
              <a:rPr lang="en-US" sz="2300" dirty="0" err="1" smtClean="0"/>
              <a:t>lebih</a:t>
            </a:r>
            <a:r>
              <a:rPr lang="en-US" sz="2300" dirty="0" smtClean="0"/>
              <a:t> </a:t>
            </a:r>
            <a:r>
              <a:rPr lang="en-US" sz="2300" dirty="0" err="1" smtClean="0"/>
              <a:t>berfokus</a:t>
            </a:r>
            <a:r>
              <a:rPr lang="en-US" sz="2300" dirty="0" smtClean="0"/>
              <a:t> </a:t>
            </a:r>
            <a:r>
              <a:rPr lang="en-US" sz="2300" dirty="0" err="1" smtClean="0"/>
              <a:t>dalam</a:t>
            </a:r>
            <a:r>
              <a:rPr lang="en-US" sz="2300" dirty="0" smtClean="0"/>
              <a:t> </a:t>
            </a:r>
            <a:r>
              <a:rPr lang="en-US" sz="2300" dirty="0" err="1" smtClean="0"/>
              <a:t>proses</a:t>
            </a:r>
            <a:r>
              <a:rPr lang="en-US" sz="2300" dirty="0" smtClean="0"/>
              <a:t> </a:t>
            </a:r>
            <a:r>
              <a:rPr lang="en-US" sz="2300" dirty="0" err="1" smtClean="0"/>
              <a:t>kerja</a:t>
            </a:r>
            <a:r>
              <a:rPr lang="en-US" sz="2300" dirty="0" smtClean="0"/>
              <a:t> </a:t>
            </a:r>
            <a:r>
              <a:rPr lang="en-US" sz="2300" dirty="0" err="1" smtClean="0"/>
              <a:t>dengan</a:t>
            </a:r>
            <a:r>
              <a:rPr lang="en-US" sz="2300" dirty="0" smtClean="0"/>
              <a:t> </a:t>
            </a:r>
            <a:r>
              <a:rPr lang="en-US" sz="2300" dirty="0" err="1" smtClean="0"/>
              <a:t>memakai</a:t>
            </a:r>
            <a:r>
              <a:rPr lang="en-US" sz="2300" dirty="0" smtClean="0"/>
              <a:t> </a:t>
            </a:r>
            <a:r>
              <a:rPr lang="en-US" sz="2300" dirty="0" err="1" smtClean="0"/>
              <a:t>komponen</a:t>
            </a:r>
            <a:endParaRPr lang="en-US" sz="2300" dirty="0" smtClean="0"/>
          </a:p>
          <a:p>
            <a:pPr algn="just">
              <a:lnSpc>
                <a:spcPct val="160000"/>
              </a:lnSpc>
              <a:buNone/>
            </a:pPr>
            <a:r>
              <a:rPr lang="en-US" sz="2300" dirty="0" smtClean="0"/>
              <a:t>program yang </a:t>
            </a:r>
            <a:r>
              <a:rPr lang="en-US" sz="2300" dirty="0" err="1" smtClean="0"/>
              <a:t>masih</a:t>
            </a:r>
            <a:r>
              <a:rPr lang="en-US" sz="2300" dirty="0" smtClean="0"/>
              <a:t> </a:t>
            </a:r>
            <a:r>
              <a:rPr lang="en-US" sz="2300" dirty="0" err="1" smtClean="0"/>
              <a:t>bisa</a:t>
            </a:r>
            <a:r>
              <a:rPr lang="en-US" sz="2300" dirty="0" smtClean="0"/>
              <a:t> </a:t>
            </a:r>
            <a:r>
              <a:rPr lang="en-US" sz="2300" dirty="0" err="1" smtClean="0"/>
              <a:t>dipakai</a:t>
            </a:r>
            <a:r>
              <a:rPr lang="en-US" sz="2300" dirty="0" smtClean="0"/>
              <a:t> </a:t>
            </a:r>
            <a:r>
              <a:rPr lang="en-US" sz="2300" dirty="0" err="1" smtClean="0"/>
              <a:t>dan</a:t>
            </a:r>
            <a:r>
              <a:rPr lang="en-US" sz="2300" dirty="0" smtClean="0"/>
              <a:t> </a:t>
            </a:r>
            <a:r>
              <a:rPr lang="en-US" sz="2300" dirty="0" err="1" smtClean="0"/>
              <a:t>atau</a:t>
            </a:r>
            <a:r>
              <a:rPr lang="en-US" sz="2300" dirty="0" smtClean="0"/>
              <a:t>  </a:t>
            </a:r>
            <a:r>
              <a:rPr lang="en-US" sz="2300" dirty="0" err="1" smtClean="0"/>
              <a:t>membuat</a:t>
            </a:r>
            <a:r>
              <a:rPr lang="en-US" sz="2300" dirty="0" smtClean="0"/>
              <a:t> </a:t>
            </a:r>
            <a:r>
              <a:rPr lang="en-US" sz="2300" dirty="0" err="1" smtClean="0"/>
              <a:t>komponen</a:t>
            </a:r>
            <a:endParaRPr lang="en-US" sz="2300" dirty="0" smtClean="0"/>
          </a:p>
          <a:p>
            <a:pPr algn="just">
              <a:lnSpc>
                <a:spcPct val="160000"/>
              </a:lnSpc>
              <a:buNone/>
            </a:pPr>
            <a:r>
              <a:rPr lang="en-US" sz="2300" dirty="0" smtClean="0"/>
              <a:t>program </a:t>
            </a:r>
            <a:r>
              <a:rPr lang="en-US" sz="2300" dirty="0" err="1" smtClean="0"/>
              <a:t>dari</a:t>
            </a:r>
            <a:r>
              <a:rPr lang="en-US" sz="2300" dirty="0" smtClean="0"/>
              <a:t> </a:t>
            </a:r>
            <a:r>
              <a:rPr lang="en-US" sz="2300" dirty="0" err="1" smtClean="0"/>
              <a:t>komponen</a:t>
            </a:r>
            <a:r>
              <a:rPr lang="en-US" sz="2300" dirty="0" smtClean="0"/>
              <a:t> yang </a:t>
            </a:r>
            <a:r>
              <a:rPr lang="en-US" sz="2300" dirty="0" err="1" smtClean="0"/>
              <a:t>masih</a:t>
            </a:r>
            <a:r>
              <a:rPr lang="en-US" sz="2300" dirty="0" smtClean="0"/>
              <a:t> </a:t>
            </a:r>
            <a:r>
              <a:rPr lang="en-US" sz="2300" dirty="0" err="1" smtClean="0"/>
              <a:t>bisa</a:t>
            </a:r>
            <a:r>
              <a:rPr lang="en-US" sz="2300" dirty="0" smtClean="0"/>
              <a:t> </a:t>
            </a:r>
            <a:r>
              <a:rPr lang="en-US" sz="2300" dirty="0" err="1" smtClean="0"/>
              <a:t>dipakai</a:t>
            </a:r>
            <a:r>
              <a:rPr lang="en-US" sz="2300" dirty="0" smtClean="0"/>
              <a:t> (</a:t>
            </a:r>
            <a:r>
              <a:rPr lang="en-US" sz="2300" dirty="0" err="1" smtClean="0"/>
              <a:t>apabila</a:t>
            </a:r>
            <a:r>
              <a:rPr lang="en-US" sz="2300" dirty="0" smtClean="0"/>
              <a:t> </a:t>
            </a:r>
            <a:r>
              <a:rPr lang="en-US" sz="2300" dirty="0" err="1" smtClean="0"/>
              <a:t>diperlukan</a:t>
            </a:r>
            <a:r>
              <a:rPr lang="en-US" sz="2300" dirty="0" smtClean="0"/>
              <a:t>).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0" y="228600"/>
            <a:ext cx="9144000" cy="6400800"/>
          </a:xfrm>
          <a:prstGeom prst="roundRect">
            <a:avLst/>
          </a:prstGeom>
          <a:solidFill>
            <a:schemeClr val="bg2">
              <a:lumMod val="90000"/>
              <a:alpha val="17000"/>
            </a:schemeClr>
          </a:solidFill>
          <a:ln w="571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8171688" cy="11430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effectLst/>
              </a:rPr>
              <a:t>Model RAD</a:t>
            </a:r>
            <a:endParaRPr lang="en-US" sz="4800" b="1" dirty="0">
              <a:solidFill>
                <a:schemeClr val="accent6">
                  <a:lumMod val="75000"/>
                </a:schemeClr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153400" cy="51054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/>
              <a:t>Testing </a:t>
            </a:r>
            <a:r>
              <a:rPr lang="en-US" sz="2800" dirty="0" err="1" smtClean="0"/>
              <a:t>dan</a:t>
            </a:r>
            <a:r>
              <a:rPr lang="en-US" sz="2800" dirty="0" smtClean="0"/>
              <a:t> Turn Over</a:t>
            </a:r>
          </a:p>
          <a:p>
            <a:pPr marL="365125" indent="-20638">
              <a:lnSpc>
                <a:spcPct val="150000"/>
              </a:lnSpc>
              <a:buNone/>
            </a:pPr>
            <a:r>
              <a:rPr lang="en-US" sz="2800" dirty="0" err="1" smtClean="0"/>
              <a:t>Proses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RAD </a:t>
            </a:r>
            <a:r>
              <a:rPr lang="en-US" sz="2800" dirty="0" err="1" smtClean="0"/>
              <a:t>memperhatikan</a:t>
            </a:r>
            <a:r>
              <a:rPr lang="en-US" sz="2800" dirty="0" smtClean="0"/>
              <a:t> </a:t>
            </a:r>
            <a:r>
              <a:rPr lang="en-US" sz="2800" dirty="0" err="1" smtClean="0"/>
              <a:t>pemakaian</a:t>
            </a:r>
            <a:r>
              <a:rPr lang="en-US" sz="2800" dirty="0" smtClean="0"/>
              <a:t> </a:t>
            </a:r>
            <a:r>
              <a:rPr lang="en-US" sz="2800" dirty="0" err="1" smtClean="0"/>
              <a:t>ulang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komponen</a:t>
            </a:r>
            <a:r>
              <a:rPr lang="en-US" sz="2800" dirty="0" smtClean="0"/>
              <a:t> </a:t>
            </a:r>
            <a:r>
              <a:rPr lang="en-US" sz="2800" dirty="0" err="1" smtClean="0"/>
              <a:t>sehingga</a:t>
            </a:r>
            <a:r>
              <a:rPr lang="en-US" sz="2800" dirty="0" smtClean="0"/>
              <a:t> </a:t>
            </a:r>
            <a:r>
              <a:rPr lang="en-US" sz="2800" dirty="0" err="1" smtClean="0"/>
              <a:t>dilakukan</a:t>
            </a:r>
            <a:r>
              <a:rPr lang="en-US" sz="2800" dirty="0" smtClean="0"/>
              <a:t> testing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komponen-komponen</a:t>
            </a:r>
            <a:r>
              <a:rPr lang="en-US" sz="2800" dirty="0" smtClean="0"/>
              <a:t> program</a:t>
            </a:r>
            <a:r>
              <a:rPr lang="en-US" sz="2800" dirty="0" smtClean="0"/>
              <a:t>, </a:t>
            </a:r>
            <a:r>
              <a:rPr lang="en-US" sz="2800" dirty="0" err="1" smtClean="0"/>
              <a:t>terutama</a:t>
            </a:r>
            <a:r>
              <a:rPr lang="en-US" sz="2800" dirty="0" smtClean="0"/>
              <a:t> </a:t>
            </a:r>
            <a:r>
              <a:rPr lang="en-US" sz="2800" dirty="0" err="1" smtClean="0"/>
              <a:t>komponen</a:t>
            </a:r>
            <a:r>
              <a:rPr lang="en-US" sz="2800" dirty="0" smtClean="0"/>
              <a:t> </a:t>
            </a:r>
            <a:r>
              <a:rPr lang="en-US" sz="2800" dirty="0" err="1" smtClean="0"/>
              <a:t>baru</a:t>
            </a:r>
            <a:r>
              <a:rPr lang="en-US" sz="2800" dirty="0" smtClean="0"/>
              <a:t>. Hal </a:t>
            </a:r>
            <a:r>
              <a:rPr lang="en-US" sz="2800" dirty="0" err="1" smtClean="0"/>
              <a:t>ini</a:t>
            </a:r>
            <a:r>
              <a:rPr lang="en-US" sz="2800" dirty="0" smtClean="0"/>
              <a:t> </a:t>
            </a:r>
            <a:r>
              <a:rPr lang="en-US" sz="2800" dirty="0" err="1" smtClean="0"/>
              <a:t>mengurangi</a:t>
            </a:r>
            <a:r>
              <a:rPr lang="en-US" sz="2800" dirty="0" smtClean="0"/>
              <a:t> </a:t>
            </a:r>
            <a:r>
              <a:rPr lang="en-US" sz="2800" dirty="0" err="1" smtClean="0"/>
              <a:t>jumlah</a:t>
            </a:r>
            <a:r>
              <a:rPr lang="en-US" sz="2800" dirty="0" smtClean="0"/>
              <a:t> </a:t>
            </a:r>
            <a:r>
              <a:rPr lang="en-US" sz="2800" dirty="0" err="1" smtClean="0"/>
              <a:t>waktu</a:t>
            </a:r>
            <a:r>
              <a:rPr lang="en-US" sz="2800" dirty="0" smtClean="0"/>
              <a:t> </a:t>
            </a:r>
            <a:r>
              <a:rPr lang="en-US" sz="2800" dirty="0" err="1" smtClean="0"/>
              <a:t>pengujian</a:t>
            </a:r>
            <a:r>
              <a:rPr lang="en-US" sz="2800" dirty="0" smtClean="0"/>
              <a:t>.</a:t>
            </a:r>
          </a:p>
          <a:p>
            <a:pPr>
              <a:lnSpc>
                <a:spcPct val="150000"/>
              </a:lnSpc>
              <a:buNone/>
            </a:pPr>
            <a:endParaRPr lang="en-US" sz="2800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0" y="228600"/>
            <a:ext cx="9144000" cy="6400800"/>
          </a:xfrm>
          <a:prstGeom prst="roundRect">
            <a:avLst/>
          </a:prstGeom>
          <a:solidFill>
            <a:schemeClr val="accent6">
              <a:lumMod val="40000"/>
              <a:lumOff val="60000"/>
              <a:alpha val="17000"/>
            </a:schemeClr>
          </a:solidFill>
          <a:ln w="5715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8171688" cy="1143000"/>
          </a:xfrm>
        </p:spPr>
        <p:txBody>
          <a:bodyPr>
            <a:normAutofit/>
          </a:bodyPr>
          <a:lstStyle/>
          <a:p>
            <a:r>
              <a:rPr lang="en-US" sz="4000" b="1" dirty="0" err="1" smtClean="0">
                <a:effectLst/>
              </a:rPr>
              <a:t>Keuntungan</a:t>
            </a:r>
            <a:r>
              <a:rPr lang="en-US" sz="4000" b="1" dirty="0" smtClean="0">
                <a:effectLst/>
              </a:rPr>
              <a:t> RAD</a:t>
            </a:r>
            <a:endParaRPr lang="en-US" sz="4800" b="1" dirty="0">
              <a:solidFill>
                <a:schemeClr val="accent6">
                  <a:lumMod val="75000"/>
                </a:schemeClr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153400" cy="51054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800" dirty="0" err="1" smtClean="0"/>
              <a:t>Waktu</a:t>
            </a:r>
            <a:r>
              <a:rPr lang="en-US" sz="2800" dirty="0" smtClean="0"/>
              <a:t> </a:t>
            </a:r>
            <a:r>
              <a:rPr lang="en-US" sz="2800" dirty="0" err="1" smtClean="0"/>
              <a:t>pengerjaan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mengembangkan</a:t>
            </a:r>
            <a:r>
              <a:rPr lang="en-US" sz="2800" dirty="0" smtClean="0"/>
              <a:t> </a:t>
            </a:r>
            <a:r>
              <a:rPr lang="en-US" sz="2800" dirty="0" err="1" smtClean="0"/>
              <a:t>sistem</a:t>
            </a:r>
            <a:r>
              <a:rPr lang="en-US" sz="2800" dirty="0" smtClean="0"/>
              <a:t> </a:t>
            </a:r>
            <a:r>
              <a:rPr lang="en-US" sz="2800" dirty="0" err="1" smtClean="0"/>
              <a:t>lebih</a:t>
            </a:r>
            <a:r>
              <a:rPr lang="en-US" sz="2800" dirty="0" smtClean="0"/>
              <a:t> </a:t>
            </a:r>
            <a:r>
              <a:rPr lang="en-US" sz="2800" dirty="0" err="1" smtClean="0"/>
              <a:t>cepat</a:t>
            </a:r>
            <a:r>
              <a:rPr lang="en-US" sz="2800" dirty="0" smtClean="0"/>
              <a:t> </a:t>
            </a:r>
            <a:r>
              <a:rPr lang="en-US" sz="2800" dirty="0" err="1" smtClean="0"/>
              <a:t>selesai</a:t>
            </a:r>
            <a:endParaRPr lang="en-US" sz="2800" dirty="0" smtClean="0"/>
          </a:p>
          <a:p>
            <a:pPr algn="just">
              <a:lnSpc>
                <a:spcPct val="150000"/>
              </a:lnSpc>
            </a:pPr>
            <a:r>
              <a:rPr lang="en-US" sz="2800" dirty="0" err="1" smtClean="0"/>
              <a:t>Interaksi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user </a:t>
            </a:r>
            <a:r>
              <a:rPr lang="en-US" sz="2800" dirty="0" err="1" smtClean="0"/>
              <a:t>meningkat</a:t>
            </a:r>
            <a:endParaRPr lang="en-US" sz="2800" dirty="0" smtClean="0"/>
          </a:p>
          <a:p>
            <a:pPr algn="just">
              <a:lnSpc>
                <a:spcPct val="150000"/>
              </a:lnSpc>
            </a:pP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meminimalisir</a:t>
            </a:r>
            <a:r>
              <a:rPr lang="en-US" sz="2800" dirty="0" smtClean="0"/>
              <a:t> </a:t>
            </a:r>
            <a:r>
              <a:rPr lang="en-US" sz="2800" dirty="0" err="1" smtClean="0"/>
              <a:t>kesalahan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sering</a:t>
            </a:r>
            <a:r>
              <a:rPr lang="en-US" sz="2800" dirty="0" smtClean="0"/>
              <a:t> </a:t>
            </a:r>
            <a:r>
              <a:rPr lang="en-US" sz="2800" dirty="0" err="1" smtClean="0"/>
              <a:t>terjadi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menggunakan</a:t>
            </a:r>
            <a:r>
              <a:rPr lang="en-US" sz="2800" dirty="0" smtClean="0"/>
              <a:t> </a:t>
            </a:r>
            <a:r>
              <a:rPr lang="en-US" sz="2800" dirty="0" err="1" smtClean="0"/>
              <a:t>alat</a:t>
            </a:r>
            <a:r>
              <a:rPr lang="en-US" sz="2800" dirty="0" smtClean="0"/>
              <a:t> bantu.</a:t>
            </a:r>
          </a:p>
          <a:p>
            <a:pPr algn="just">
              <a:lnSpc>
                <a:spcPct val="150000"/>
              </a:lnSpc>
            </a:pPr>
            <a:r>
              <a:rPr lang="en-US" sz="2800" dirty="0" err="1" smtClean="0"/>
              <a:t>Lebih</a:t>
            </a:r>
            <a:r>
              <a:rPr lang="en-US" sz="2800" dirty="0" smtClean="0"/>
              <a:t> </a:t>
            </a:r>
            <a:r>
              <a:rPr lang="en-US" sz="2800" dirty="0" err="1" smtClean="0"/>
              <a:t>fleksibel</a:t>
            </a:r>
            <a:r>
              <a:rPr lang="en-US" sz="2800" dirty="0" smtClean="0"/>
              <a:t> </a:t>
            </a:r>
            <a:r>
              <a:rPr lang="en-US" sz="2800" dirty="0" err="1" smtClean="0"/>
              <a:t>karena</a:t>
            </a:r>
            <a:r>
              <a:rPr lang="en-US" sz="2800" dirty="0" smtClean="0"/>
              <a:t> developer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merancang</a:t>
            </a:r>
            <a:r>
              <a:rPr lang="en-US" sz="2800" dirty="0" smtClean="0"/>
              <a:t> </a:t>
            </a:r>
            <a:r>
              <a:rPr lang="en-US" sz="2800" dirty="0" err="1" smtClean="0"/>
              <a:t>ulang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waktu</a:t>
            </a:r>
            <a:r>
              <a:rPr lang="en-US" sz="2800" dirty="0" smtClean="0"/>
              <a:t> yang </a:t>
            </a:r>
            <a:r>
              <a:rPr lang="en-US" sz="2800" dirty="0" err="1" smtClean="0"/>
              <a:t>bersamaan</a:t>
            </a:r>
            <a:r>
              <a:rPr lang="en-US" sz="2800" dirty="0" smtClean="0"/>
              <a:t>.</a:t>
            </a:r>
          </a:p>
          <a:p>
            <a:pPr algn="just">
              <a:lnSpc>
                <a:spcPct val="150000"/>
              </a:lnSpc>
            </a:pPr>
            <a:endParaRPr lang="en-US" sz="2800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0" y="228600"/>
            <a:ext cx="9144000" cy="6400800"/>
          </a:xfrm>
          <a:prstGeom prst="roundRect">
            <a:avLst/>
          </a:prstGeom>
          <a:solidFill>
            <a:schemeClr val="accent6">
              <a:lumMod val="40000"/>
              <a:lumOff val="60000"/>
              <a:alpha val="17000"/>
            </a:schemeClr>
          </a:solidFill>
          <a:ln w="5715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8171688" cy="1143000"/>
          </a:xfrm>
        </p:spPr>
        <p:txBody>
          <a:bodyPr>
            <a:normAutofit/>
          </a:bodyPr>
          <a:lstStyle/>
          <a:p>
            <a:r>
              <a:rPr lang="en-US" sz="4000" b="1" dirty="0" err="1" smtClean="0">
                <a:effectLst/>
              </a:rPr>
              <a:t>Kerugian</a:t>
            </a:r>
            <a:r>
              <a:rPr lang="en-US" sz="4000" b="1" dirty="0" smtClean="0">
                <a:effectLst/>
              </a:rPr>
              <a:t> RAD</a:t>
            </a:r>
            <a:endParaRPr lang="en-US" sz="4800" b="1" dirty="0">
              <a:solidFill>
                <a:schemeClr val="accent6">
                  <a:lumMod val="75000"/>
                </a:schemeClr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153400" cy="5105400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en-US" sz="2800" dirty="0" err="1" smtClean="0"/>
              <a:t>Banyak</a:t>
            </a:r>
            <a:r>
              <a:rPr lang="en-US" sz="2800" dirty="0" smtClean="0"/>
              <a:t> </a:t>
            </a:r>
            <a:r>
              <a:rPr lang="en-US" sz="2800" dirty="0" err="1" smtClean="0"/>
              <a:t>Fasilitas</a:t>
            </a:r>
            <a:r>
              <a:rPr lang="en-US" sz="2800" dirty="0" smtClean="0"/>
              <a:t> yang </a:t>
            </a:r>
            <a:r>
              <a:rPr lang="en-US" sz="2800" dirty="0" err="1" smtClean="0"/>
              <a:t>harus</a:t>
            </a:r>
            <a:r>
              <a:rPr lang="en-US" sz="2800" dirty="0" smtClean="0"/>
              <a:t> </a:t>
            </a:r>
            <a:r>
              <a:rPr lang="en-US" sz="2800" dirty="0" err="1" smtClean="0"/>
              <a:t>dikurangi</a:t>
            </a:r>
            <a:r>
              <a:rPr lang="en-US" sz="2800" dirty="0" smtClean="0"/>
              <a:t> </a:t>
            </a:r>
            <a:r>
              <a:rPr lang="en-US" sz="2800" dirty="0" err="1" smtClean="0"/>
              <a:t>dikarenakan</a:t>
            </a:r>
            <a:r>
              <a:rPr lang="en-US" sz="2800" dirty="0" smtClean="0"/>
              <a:t> </a:t>
            </a:r>
            <a:r>
              <a:rPr lang="en-US" sz="2800" dirty="0" err="1" smtClean="0"/>
              <a:t>waktu</a:t>
            </a:r>
            <a:r>
              <a:rPr lang="en-US" sz="2800" dirty="0" smtClean="0"/>
              <a:t> yang </a:t>
            </a:r>
            <a:r>
              <a:rPr lang="en-US" sz="2800" dirty="0" err="1" smtClean="0"/>
              <a:t>terbatas</a:t>
            </a:r>
            <a:endParaRPr lang="en-US" sz="2800" dirty="0" smtClean="0"/>
          </a:p>
          <a:p>
            <a:pPr algn="just">
              <a:lnSpc>
                <a:spcPct val="150000"/>
              </a:lnSpc>
            </a:pPr>
            <a:r>
              <a:rPr lang="en-US" sz="2800" dirty="0" err="1" smtClean="0"/>
              <a:t>Sistem</a:t>
            </a:r>
            <a:r>
              <a:rPr lang="en-US" sz="2800" dirty="0" smtClean="0"/>
              <a:t> </a:t>
            </a:r>
            <a:r>
              <a:rPr lang="en-US" sz="2800" dirty="0" err="1" smtClean="0"/>
              <a:t>sangat</a:t>
            </a:r>
            <a:r>
              <a:rPr lang="en-US" sz="2800" dirty="0" smtClean="0"/>
              <a:t> </a:t>
            </a:r>
            <a:r>
              <a:rPr lang="en-US" sz="2800" dirty="0" err="1" smtClean="0"/>
              <a:t>sulit</a:t>
            </a:r>
            <a:r>
              <a:rPr lang="en-US" sz="2800" dirty="0" smtClean="0"/>
              <a:t> </a:t>
            </a:r>
            <a:r>
              <a:rPr lang="en-US" sz="2800" dirty="0" err="1" smtClean="0"/>
              <a:t>apabila</a:t>
            </a:r>
            <a:r>
              <a:rPr lang="en-US" sz="2800" dirty="0" smtClean="0"/>
              <a:t> </a:t>
            </a:r>
            <a:r>
              <a:rPr lang="en-US" sz="2800" dirty="0" err="1" smtClean="0"/>
              <a:t>ingin</a:t>
            </a:r>
            <a:r>
              <a:rPr lang="en-US" sz="2800" dirty="0" smtClean="0"/>
              <a:t> </a:t>
            </a:r>
            <a:r>
              <a:rPr lang="en-US" sz="2800" dirty="0" err="1" smtClean="0"/>
              <a:t>dipakai</a:t>
            </a:r>
            <a:r>
              <a:rPr lang="en-US" sz="2800" dirty="0" smtClean="0"/>
              <a:t> </a:t>
            </a:r>
            <a:r>
              <a:rPr lang="en-US" sz="2800" dirty="0" err="1" smtClean="0"/>
              <a:t>di</a:t>
            </a:r>
            <a:r>
              <a:rPr lang="en-US" sz="2800" dirty="0" smtClean="0"/>
              <a:t> </a:t>
            </a:r>
            <a:r>
              <a:rPr lang="en-US" sz="2800" dirty="0" err="1" smtClean="0"/>
              <a:t>tempat</a:t>
            </a:r>
            <a:r>
              <a:rPr lang="en-US" sz="2800" dirty="0" smtClean="0"/>
              <a:t> lain</a:t>
            </a:r>
          </a:p>
          <a:p>
            <a:pPr algn="just">
              <a:lnSpc>
                <a:spcPct val="150000"/>
              </a:lnSpc>
            </a:pPr>
            <a:r>
              <a:rPr lang="en-US" sz="2800" dirty="0" err="1" smtClean="0"/>
              <a:t>Membutuhkan</a:t>
            </a:r>
            <a:r>
              <a:rPr lang="en-US" sz="2800" dirty="0" smtClean="0"/>
              <a:t> </a:t>
            </a:r>
            <a:r>
              <a:rPr lang="en-US" sz="2800" dirty="0" err="1" smtClean="0"/>
              <a:t>biaya</a:t>
            </a:r>
            <a:r>
              <a:rPr lang="en-US" sz="2800" dirty="0" smtClean="0"/>
              <a:t> </a:t>
            </a:r>
            <a:r>
              <a:rPr lang="en-US" sz="2800" dirty="0" err="1" smtClean="0"/>
              <a:t>tambahan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membeli</a:t>
            </a:r>
            <a:r>
              <a:rPr lang="en-US" sz="2800" dirty="0" smtClean="0"/>
              <a:t> </a:t>
            </a:r>
            <a:r>
              <a:rPr lang="en-US" sz="2800" dirty="0" err="1" smtClean="0"/>
              <a:t>alat-alat</a:t>
            </a:r>
            <a:r>
              <a:rPr lang="en-US" sz="2800" dirty="0" smtClean="0"/>
              <a:t> </a:t>
            </a:r>
            <a:r>
              <a:rPr lang="en-US" sz="2800" dirty="0" err="1" smtClean="0"/>
              <a:t>pendukung</a:t>
            </a:r>
            <a:r>
              <a:rPr lang="en-US" sz="2800" dirty="0" smtClean="0"/>
              <a:t> </a:t>
            </a:r>
            <a:r>
              <a:rPr lang="en-US" sz="2800" dirty="0" err="1" smtClean="0"/>
              <a:t>seperti</a:t>
            </a:r>
            <a:r>
              <a:rPr lang="en-US" sz="2800" dirty="0" smtClean="0"/>
              <a:t> software </a:t>
            </a:r>
            <a:r>
              <a:rPr lang="en-US" sz="2800" dirty="0" err="1" smtClean="0"/>
              <a:t>dan</a:t>
            </a:r>
            <a:r>
              <a:rPr lang="en-US" sz="2800" dirty="0" smtClean="0"/>
              <a:t> hardware</a:t>
            </a:r>
          </a:p>
          <a:p>
            <a:pPr algn="just">
              <a:lnSpc>
                <a:spcPct val="150000"/>
              </a:lnSpc>
            </a:pPr>
            <a:r>
              <a:rPr lang="en-US" sz="2800" dirty="0" err="1" smtClean="0"/>
              <a:t>Fasilitas</a:t>
            </a:r>
            <a:r>
              <a:rPr lang="en-US" sz="2800" dirty="0" smtClean="0"/>
              <a:t> yang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dibutuhkan</a:t>
            </a:r>
            <a:r>
              <a:rPr lang="en-US" sz="2800" dirty="0" smtClean="0"/>
              <a:t> </a:t>
            </a:r>
            <a:r>
              <a:rPr lang="en-US" sz="2800" dirty="0" err="1" smtClean="0"/>
              <a:t>kadang-kadang</a:t>
            </a:r>
            <a:r>
              <a:rPr lang="en-US" sz="2800" dirty="0" smtClean="0"/>
              <a:t> </a:t>
            </a:r>
            <a:r>
              <a:rPr lang="en-US" sz="2800" dirty="0" err="1" smtClean="0"/>
              <a:t>harus</a:t>
            </a:r>
            <a:r>
              <a:rPr lang="en-US" sz="2800" dirty="0" smtClean="0"/>
              <a:t> </a:t>
            </a:r>
            <a:r>
              <a:rPr lang="en-US" sz="2800" dirty="0" err="1" smtClean="0"/>
              <a:t>disertakan</a:t>
            </a:r>
            <a:r>
              <a:rPr lang="en-US" sz="2800" dirty="0" smtClean="0"/>
              <a:t> </a:t>
            </a:r>
            <a:r>
              <a:rPr lang="en-US" sz="2800" dirty="0" err="1" smtClean="0"/>
              <a:t>karena</a:t>
            </a:r>
            <a:r>
              <a:rPr lang="en-US" sz="2800" dirty="0" smtClean="0"/>
              <a:t> </a:t>
            </a:r>
            <a:r>
              <a:rPr lang="en-US" sz="2800" dirty="0" err="1" smtClean="0"/>
              <a:t>memakai</a:t>
            </a:r>
            <a:r>
              <a:rPr lang="en-US" sz="2800" dirty="0" smtClean="0"/>
              <a:t> </a:t>
            </a:r>
            <a:r>
              <a:rPr lang="en-US" sz="2800" dirty="0" err="1" smtClean="0"/>
              <a:t>komponen</a:t>
            </a:r>
            <a:r>
              <a:rPr lang="en-US" sz="2800" dirty="0" smtClean="0"/>
              <a:t> yang </a:t>
            </a:r>
            <a:r>
              <a:rPr lang="en-US" sz="2800" dirty="0" err="1" smtClean="0"/>
              <a:t>sudah</a:t>
            </a:r>
            <a:r>
              <a:rPr lang="en-US" sz="2800" dirty="0" smtClean="0"/>
              <a:t> </a:t>
            </a:r>
            <a:r>
              <a:rPr lang="en-US" sz="2800" dirty="0" err="1" smtClean="0"/>
              <a:t>ada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0" y="228600"/>
            <a:ext cx="9144000" cy="6400800"/>
          </a:xfrm>
          <a:prstGeom prst="roundRect">
            <a:avLst/>
          </a:prstGeom>
          <a:solidFill>
            <a:schemeClr val="accent2">
              <a:lumMod val="20000"/>
              <a:lumOff val="80000"/>
              <a:alpha val="17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8171688" cy="1143000"/>
          </a:xfrm>
        </p:spPr>
        <p:txBody>
          <a:bodyPr/>
          <a:lstStyle/>
          <a:p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effectLst/>
              </a:rPr>
              <a:t>Sejarah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effectLst/>
              </a:rPr>
              <a:t> RAD</a:t>
            </a:r>
            <a:endParaRPr lang="en-US" b="1" dirty="0">
              <a:solidFill>
                <a:schemeClr val="accent6">
                  <a:lumMod val="75000"/>
                </a:schemeClr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51054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dirty="0" smtClean="0"/>
              <a:t>James Martin </a:t>
            </a:r>
            <a:r>
              <a:rPr lang="en-US" dirty="0" err="1" smtClean="0"/>
              <a:t>mengembangkan</a:t>
            </a:r>
            <a:r>
              <a:rPr lang="en-US" dirty="0" smtClean="0"/>
              <a:t> </a:t>
            </a:r>
            <a:r>
              <a:rPr lang="en-US" dirty="0" err="1" smtClean="0"/>
              <a:t>metodologi</a:t>
            </a:r>
            <a:r>
              <a:rPr lang="en-US" dirty="0" smtClean="0"/>
              <a:t> RAD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1980 </a:t>
            </a:r>
            <a:r>
              <a:rPr lang="en-US" dirty="0" err="1" smtClean="0"/>
              <a:t>di</a:t>
            </a:r>
            <a:r>
              <a:rPr lang="en-US" dirty="0" smtClean="0"/>
              <a:t> IBM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diresmikan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1991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bukunya</a:t>
            </a:r>
            <a:r>
              <a:rPr lang="en-US" dirty="0" smtClean="0"/>
              <a:t> yang </a:t>
            </a:r>
            <a:r>
              <a:rPr lang="en-US" dirty="0" err="1" smtClean="0"/>
              <a:t>berjudul</a:t>
            </a:r>
            <a:r>
              <a:rPr lang="en-US" dirty="0" smtClean="0"/>
              <a:t> “Rapid Application Development .”</a:t>
            </a:r>
          </a:p>
          <a:p>
            <a:pPr algn="just">
              <a:lnSpc>
                <a:spcPct val="150000"/>
              </a:lnSpc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0" y="228600"/>
            <a:ext cx="9144000" cy="6400800"/>
          </a:xfrm>
          <a:prstGeom prst="roundRect">
            <a:avLst/>
          </a:prstGeom>
          <a:solidFill>
            <a:schemeClr val="accent2">
              <a:lumMod val="20000"/>
              <a:lumOff val="80000"/>
              <a:alpha val="17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8171688" cy="1143000"/>
          </a:xfrm>
        </p:spPr>
        <p:txBody>
          <a:bodyPr/>
          <a:lstStyle/>
          <a:p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effectLst/>
              </a:rPr>
              <a:t>Sejarah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effectLst/>
              </a:rPr>
              <a:t> RAD</a:t>
            </a:r>
            <a:endParaRPr lang="en-US" b="1" dirty="0">
              <a:solidFill>
                <a:schemeClr val="accent6">
                  <a:lumMod val="75000"/>
                </a:schemeClr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105400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en-US" dirty="0" err="1" smtClean="0"/>
              <a:t>Metodologi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mengatasi</a:t>
            </a:r>
            <a:r>
              <a:rPr lang="en-US" dirty="0" smtClean="0"/>
              <a:t> </a:t>
            </a:r>
            <a:r>
              <a:rPr lang="en-US" dirty="0" err="1" smtClean="0"/>
              <a:t>metodologi</a:t>
            </a:r>
            <a:r>
              <a:rPr lang="en-US" dirty="0" smtClean="0"/>
              <a:t> </a:t>
            </a:r>
            <a:r>
              <a:rPr lang="en-US" dirty="0" err="1" smtClean="0"/>
              <a:t>sebelumnya</a:t>
            </a:r>
            <a:r>
              <a:rPr lang="en-US" dirty="0" smtClean="0"/>
              <a:t> yang </a:t>
            </a:r>
            <a:r>
              <a:rPr lang="en-US" dirty="0" err="1" smtClean="0"/>
              <a:t>dikembangkan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1970,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non-rapid yang </a:t>
            </a:r>
            <a:r>
              <a:rPr lang="en-US" dirty="0" err="1" smtClean="0"/>
              <a:t>menggunakan</a:t>
            </a:r>
            <a:r>
              <a:rPr lang="en-US" dirty="0" smtClean="0"/>
              <a:t> model waterfall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aplikasi</a:t>
            </a:r>
            <a:r>
              <a:rPr lang="en-US" dirty="0" smtClean="0"/>
              <a:t> yang </a:t>
            </a:r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selesai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yang lama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aplikasi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selesai</a:t>
            </a:r>
            <a:r>
              <a:rPr lang="en-US" dirty="0" smtClean="0"/>
              <a:t>, </a:t>
            </a:r>
            <a:r>
              <a:rPr lang="en-US" dirty="0" err="1" smtClean="0"/>
              <a:t>persyaratan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berubah</a:t>
            </a:r>
            <a:r>
              <a:rPr lang="en-US" dirty="0" smtClean="0"/>
              <a:t> </a:t>
            </a:r>
            <a:r>
              <a:rPr lang="en-US" dirty="0" err="1" smtClean="0"/>
              <a:t>jadi</a:t>
            </a:r>
            <a:r>
              <a:rPr lang="en-US" dirty="0" smtClean="0"/>
              <a:t> </a:t>
            </a:r>
            <a:r>
              <a:rPr lang="en-US" dirty="0" err="1" smtClean="0"/>
              <a:t>aplikasi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0" y="228600"/>
            <a:ext cx="9144000" cy="6400800"/>
          </a:xfrm>
          <a:prstGeom prst="roundRect">
            <a:avLst/>
          </a:prstGeom>
          <a:solidFill>
            <a:schemeClr val="accent4">
              <a:lumMod val="60000"/>
              <a:lumOff val="40000"/>
              <a:alpha val="17000"/>
            </a:schemeClr>
          </a:solidFill>
          <a:ln w="5715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8171688" cy="1143000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>
                <a:effectLst/>
              </a:rPr>
              <a:t>Rapid Application Development(RAD)</a:t>
            </a:r>
            <a:endParaRPr lang="en-US" b="1" dirty="0">
              <a:solidFill>
                <a:schemeClr val="accent6">
                  <a:lumMod val="75000"/>
                </a:schemeClr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1054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dirty="0" smtClean="0"/>
              <a:t>RAD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metodologi</a:t>
            </a:r>
            <a:r>
              <a:rPr lang="en-US" dirty="0" smtClean="0"/>
              <a:t> </a:t>
            </a:r>
            <a:r>
              <a:rPr lang="en-US" dirty="0" err="1" smtClean="0"/>
              <a:t>pengembangan</a:t>
            </a:r>
            <a:r>
              <a:rPr lang="en-US" dirty="0" smtClean="0"/>
              <a:t> software yang </a:t>
            </a:r>
            <a:r>
              <a:rPr lang="en-US" dirty="0" err="1" smtClean="0"/>
              <a:t>berfokus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membangun</a:t>
            </a:r>
            <a:r>
              <a:rPr lang="en-US" dirty="0" smtClean="0"/>
              <a:t> </a:t>
            </a:r>
            <a:r>
              <a:rPr lang="en-US" dirty="0" err="1" smtClean="0"/>
              <a:t>aplikasi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yang </a:t>
            </a:r>
            <a:r>
              <a:rPr lang="en-US" dirty="0" err="1" smtClean="0"/>
              <a:t>singkat</a:t>
            </a:r>
            <a:r>
              <a:rPr lang="en-US" dirty="0" smtClean="0"/>
              <a:t>.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Model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RAD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inkremental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bertingkat</a:t>
            </a:r>
            <a:r>
              <a:rPr lang="en-US" dirty="0" smtClean="0"/>
              <a:t>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pembangunannya</a:t>
            </a:r>
            <a:r>
              <a:rPr lang="en-US" dirty="0" smtClean="0"/>
              <a:t> </a:t>
            </a:r>
            <a:r>
              <a:rPr lang="en-US" dirty="0" err="1" smtClean="0"/>
              <a:t>cepat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singkat</a:t>
            </a:r>
            <a:r>
              <a:rPr lang="en-US" dirty="0" smtClean="0"/>
              <a:t>.</a:t>
            </a:r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0" y="228600"/>
            <a:ext cx="9144000" cy="6400800"/>
          </a:xfrm>
          <a:prstGeom prst="roundRect">
            <a:avLst/>
          </a:prstGeom>
          <a:solidFill>
            <a:schemeClr val="accent4">
              <a:lumMod val="60000"/>
              <a:lumOff val="40000"/>
              <a:alpha val="17000"/>
            </a:schemeClr>
          </a:solidFill>
          <a:ln w="5715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8171688" cy="1143000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>
                <a:effectLst/>
              </a:rPr>
              <a:t>Rapid Application Development(RAD)</a:t>
            </a:r>
            <a:endParaRPr lang="en-US" b="1" dirty="0">
              <a:solidFill>
                <a:schemeClr val="accent6">
                  <a:lumMod val="75000"/>
                </a:schemeClr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1054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dirty="0" err="1" smtClean="0"/>
              <a:t>Metode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mengembangkan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berulang</a:t>
            </a:r>
            <a:r>
              <a:rPr lang="en-US" dirty="0" smtClean="0"/>
              <a:t>.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bekerja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membangun</a:t>
            </a:r>
            <a:r>
              <a:rPr lang="en-US" dirty="0" smtClean="0"/>
              <a:t> model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awal</a:t>
            </a:r>
            <a:r>
              <a:rPr lang="en-US" dirty="0" smtClean="0"/>
              <a:t> </a:t>
            </a:r>
            <a:r>
              <a:rPr lang="en-US" dirty="0" err="1" smtClean="0"/>
              <a:t>pembangunan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agar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memenuhi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user.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0" y="228600"/>
            <a:ext cx="9144000" cy="6400800"/>
          </a:xfrm>
          <a:prstGeom prst="roundRect">
            <a:avLst/>
          </a:prstGeom>
          <a:solidFill>
            <a:schemeClr val="accent3">
              <a:lumMod val="20000"/>
              <a:lumOff val="80000"/>
              <a:alpha val="17000"/>
            </a:schemeClr>
          </a:solidFill>
          <a:ln w="571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8171688" cy="11430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effectLst/>
              </a:rPr>
              <a:t>RAD Prototyping VS Throw-Away Prototyping</a:t>
            </a:r>
            <a:endParaRPr lang="en-US" sz="3600" b="1" dirty="0">
              <a:solidFill>
                <a:schemeClr val="accent6">
                  <a:lumMod val="75000"/>
                </a:schemeClr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05400"/>
          </a:xfrm>
        </p:spPr>
        <p:txBody>
          <a:bodyPr>
            <a:normAutofit/>
          </a:bodyPr>
          <a:lstStyle/>
          <a:p>
            <a:pPr algn="just">
              <a:lnSpc>
                <a:spcPct val="160000"/>
              </a:lnSpc>
            </a:pPr>
            <a:r>
              <a:rPr lang="en-US" sz="2800" b="1" dirty="0" smtClean="0"/>
              <a:t>RAD Prototyping</a:t>
            </a:r>
          </a:p>
          <a:p>
            <a:pPr lvl="1" algn="just">
              <a:lnSpc>
                <a:spcPct val="160000"/>
              </a:lnSpc>
              <a:buNone/>
            </a:pPr>
            <a:r>
              <a:rPr lang="en-US" dirty="0" smtClean="0"/>
              <a:t>	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smtClean="0"/>
              <a:t>RAD prototyping, </a:t>
            </a:r>
            <a:r>
              <a:rPr lang="en-US" dirty="0" err="1" smtClean="0"/>
              <a:t>analisis</a:t>
            </a:r>
            <a:r>
              <a:rPr lang="en-US" dirty="0" smtClean="0"/>
              <a:t>, </a:t>
            </a:r>
            <a:r>
              <a:rPr lang="en-US" dirty="0" err="1" smtClean="0"/>
              <a:t>desain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implementasi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bersamaan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skala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yang minim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iteratif</a:t>
            </a:r>
            <a:r>
              <a:rPr lang="en-US" dirty="0" smtClean="0"/>
              <a:t>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0" y="228600"/>
            <a:ext cx="9144000" cy="6400800"/>
          </a:xfrm>
          <a:prstGeom prst="roundRect">
            <a:avLst/>
          </a:prstGeom>
          <a:solidFill>
            <a:schemeClr val="accent3">
              <a:lumMod val="20000"/>
              <a:lumOff val="80000"/>
              <a:alpha val="17000"/>
            </a:schemeClr>
          </a:solidFill>
          <a:ln w="571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8171688" cy="11430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effectLst/>
              </a:rPr>
              <a:t>RAD Prototyping VS Throw-Away Prototyping</a:t>
            </a:r>
            <a:endParaRPr lang="en-US" sz="3600" b="1" dirty="0">
              <a:solidFill>
                <a:schemeClr val="accent6">
                  <a:lumMod val="75000"/>
                </a:schemeClr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05400"/>
          </a:xfrm>
        </p:spPr>
        <p:txBody>
          <a:bodyPr>
            <a:normAutofit/>
          </a:bodyPr>
          <a:lstStyle/>
          <a:p>
            <a:pPr algn="just">
              <a:lnSpc>
                <a:spcPct val="160000"/>
              </a:lnSpc>
            </a:pPr>
            <a:r>
              <a:rPr lang="en-US" sz="2800" b="1" dirty="0" smtClean="0"/>
              <a:t>RAD </a:t>
            </a:r>
            <a:r>
              <a:rPr lang="en-US" sz="2800" b="1" dirty="0" smtClean="0"/>
              <a:t>Prototyping</a:t>
            </a:r>
            <a:endParaRPr lang="en-US" sz="2800" b="1" dirty="0" smtClean="0"/>
          </a:p>
        </p:txBody>
      </p:sp>
      <p:pic>
        <p:nvPicPr>
          <p:cNvPr id="5" name="Picture 4" descr="prototypin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66800" y="2895600"/>
            <a:ext cx="7010400" cy="24384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0" y="228600"/>
            <a:ext cx="9144000" cy="6400800"/>
          </a:xfrm>
          <a:prstGeom prst="roundRect">
            <a:avLst/>
          </a:prstGeom>
          <a:solidFill>
            <a:schemeClr val="accent3">
              <a:lumMod val="20000"/>
              <a:lumOff val="80000"/>
              <a:alpha val="17000"/>
            </a:schemeClr>
          </a:solidFill>
          <a:ln w="571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8171688" cy="11430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effectLst/>
              </a:rPr>
              <a:t>RAD Prototyping VS Throw-Away Prototyping</a:t>
            </a:r>
            <a:endParaRPr lang="en-US" sz="3600" b="1" dirty="0">
              <a:solidFill>
                <a:schemeClr val="accent6">
                  <a:lumMod val="75000"/>
                </a:schemeClr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054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 smtClean="0"/>
              <a:t>RAD Throw-Away Prototyping</a:t>
            </a:r>
          </a:p>
          <a:p>
            <a:pPr marL="404813" lvl="1" indent="-1588">
              <a:lnSpc>
                <a:spcPct val="150000"/>
              </a:lnSpc>
              <a:buNone/>
            </a:pPr>
            <a:r>
              <a:rPr lang="en-US" dirty="0" smtClean="0"/>
              <a:t>Throw-away prototyping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menekankan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mendalam</a:t>
            </a:r>
            <a:r>
              <a:rPr lang="en-US" dirty="0" smtClean="0"/>
              <a:t>.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prototype </a:t>
            </a:r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diuji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yang </a:t>
            </a:r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selesai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prototype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dibuang</a:t>
            </a:r>
            <a:r>
              <a:rPr lang="en-US" dirty="0" smtClean="0"/>
              <a:t>.</a:t>
            </a:r>
            <a:endParaRPr lang="en-US" sz="32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0" y="228600"/>
            <a:ext cx="9144000" cy="6400800"/>
          </a:xfrm>
          <a:prstGeom prst="roundRect">
            <a:avLst/>
          </a:prstGeom>
          <a:solidFill>
            <a:schemeClr val="accent3">
              <a:lumMod val="20000"/>
              <a:lumOff val="80000"/>
              <a:alpha val="17000"/>
            </a:schemeClr>
          </a:solidFill>
          <a:ln w="571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8171688" cy="11430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effectLst/>
              </a:rPr>
              <a:t>RAD Prototyping VS Throw-Away Prototyping</a:t>
            </a:r>
            <a:endParaRPr lang="en-US" sz="3600" b="1" dirty="0">
              <a:solidFill>
                <a:schemeClr val="accent6">
                  <a:lumMod val="75000"/>
                </a:schemeClr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054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 smtClean="0"/>
              <a:t>RAD Throw-Away </a:t>
            </a:r>
            <a:r>
              <a:rPr lang="en-US" sz="2800" b="1" dirty="0" smtClean="0"/>
              <a:t>Prototyping</a:t>
            </a:r>
            <a:endParaRPr lang="en-US" sz="2800" b="1" dirty="0" smtClean="0"/>
          </a:p>
        </p:txBody>
      </p:sp>
      <p:pic>
        <p:nvPicPr>
          <p:cNvPr id="5" name="Picture 4" descr="throwaway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47800" y="2590800"/>
            <a:ext cx="6400800" cy="274320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edian">
  <a:themeElements>
    <a:clrScheme name="Custom 3">
      <a:dk1>
        <a:sysClr val="windowText" lastClr="000000"/>
      </a:dk1>
      <a:lt1>
        <a:sysClr val="window" lastClr="FFFFFF"/>
      </a:lt1>
      <a:dk2>
        <a:srgbClr val="FFFFFF"/>
      </a:dk2>
      <a:lt2>
        <a:srgbClr val="E5F5D7"/>
      </a:lt2>
      <a:accent1>
        <a:srgbClr val="7FD13B"/>
      </a:accent1>
      <a:accent2>
        <a:srgbClr val="EA157A"/>
      </a:accent2>
      <a:accent3>
        <a:srgbClr val="92D050"/>
      </a:accent3>
      <a:accent4>
        <a:srgbClr val="00ADDC"/>
      </a:accent4>
      <a:accent5>
        <a:srgbClr val="738AC8"/>
      </a:accent5>
      <a:accent6>
        <a:srgbClr val="1AB39F"/>
      </a:accent6>
      <a:hlink>
        <a:srgbClr val="92D050"/>
      </a:hlink>
      <a:folHlink>
        <a:srgbClr val="5F7791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180</TotalTime>
  <Words>442</Words>
  <Application>Microsoft Office PowerPoint</Application>
  <PresentationFormat>On-screen Show (4:3)</PresentationFormat>
  <Paragraphs>78</Paragraphs>
  <Slides>16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Solstice</vt:lpstr>
      <vt:lpstr>Median</vt:lpstr>
      <vt:lpstr>Johanes Kevin Lumadi      1501151501 Deny Setiawan   1501152580 Machliza Devi Sasmita  1501169511 Silvia Line    1501171466 Billie Enceil   1501171951</vt:lpstr>
      <vt:lpstr>Sejarah RAD</vt:lpstr>
      <vt:lpstr>Sejarah RAD</vt:lpstr>
      <vt:lpstr>Rapid Application Development(RAD)</vt:lpstr>
      <vt:lpstr>Rapid Application Development(RAD)</vt:lpstr>
      <vt:lpstr>RAD Prototyping VS Throw-Away Prototyping</vt:lpstr>
      <vt:lpstr>RAD Prototyping VS Throw-Away Prototyping</vt:lpstr>
      <vt:lpstr>RAD Prototyping VS Throw-Away Prototyping</vt:lpstr>
      <vt:lpstr>RAD Prototyping VS Throw-Away Prototyping</vt:lpstr>
      <vt:lpstr>Unsur – Unsur RAD</vt:lpstr>
      <vt:lpstr>Model RAD</vt:lpstr>
      <vt:lpstr>Model RAD</vt:lpstr>
      <vt:lpstr>Model RAD</vt:lpstr>
      <vt:lpstr>Model RAD</vt:lpstr>
      <vt:lpstr>Keuntungan RAD</vt:lpstr>
      <vt:lpstr>Kerugian RAD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Rapid Application Development</dc:title>
  <dc:creator>Silvia</dc:creator>
  <cp:lastModifiedBy>Sony</cp:lastModifiedBy>
  <cp:revision>52</cp:revision>
  <dcterms:created xsi:type="dcterms:W3CDTF">2014-05-18T12:35:24Z</dcterms:created>
  <dcterms:modified xsi:type="dcterms:W3CDTF">2014-06-03T07:41:35Z</dcterms:modified>
</cp:coreProperties>
</file>